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6"/>
  </p:notesMasterIdLst>
  <p:sldIdLst>
    <p:sldId id="256" r:id="rId2"/>
    <p:sldId id="355" r:id="rId3"/>
    <p:sldId id="261" r:id="rId4"/>
    <p:sldId id="260" r:id="rId5"/>
    <p:sldId id="262" r:id="rId6"/>
    <p:sldId id="281" r:id="rId7"/>
    <p:sldId id="282" r:id="rId8"/>
    <p:sldId id="285" r:id="rId9"/>
    <p:sldId id="283" r:id="rId10"/>
    <p:sldId id="264" r:id="rId11"/>
    <p:sldId id="286" r:id="rId12"/>
    <p:sldId id="266" r:id="rId13"/>
    <p:sldId id="287" r:id="rId14"/>
    <p:sldId id="309" r:id="rId15"/>
    <p:sldId id="291" r:id="rId16"/>
    <p:sldId id="292" r:id="rId17"/>
    <p:sldId id="267" r:id="rId18"/>
    <p:sldId id="311" r:id="rId19"/>
    <p:sldId id="268" r:id="rId20"/>
    <p:sldId id="269" r:id="rId21"/>
    <p:sldId id="367" r:id="rId22"/>
    <p:sldId id="274" r:id="rId23"/>
    <p:sldId id="314" r:id="rId24"/>
    <p:sldId id="317" r:id="rId25"/>
    <p:sldId id="318" r:id="rId26"/>
    <p:sldId id="307" r:id="rId27"/>
    <p:sldId id="333" r:id="rId28"/>
    <p:sldId id="369" r:id="rId29"/>
    <p:sldId id="335" r:id="rId30"/>
    <p:sldId id="336" r:id="rId31"/>
    <p:sldId id="337" r:id="rId32"/>
    <p:sldId id="338" r:id="rId33"/>
    <p:sldId id="339" r:id="rId34"/>
    <p:sldId id="349" r:id="rId35"/>
    <p:sldId id="351" r:id="rId36"/>
    <p:sldId id="357" r:id="rId37"/>
    <p:sldId id="347" r:id="rId38"/>
    <p:sldId id="345" r:id="rId39"/>
    <p:sldId id="270" r:id="rId40"/>
    <p:sldId id="360" r:id="rId41"/>
    <p:sldId id="362" r:id="rId42"/>
    <p:sldId id="340" r:id="rId43"/>
    <p:sldId id="343" r:id="rId44"/>
    <p:sldId id="358" r:id="rId45"/>
  </p:sldIdLst>
  <p:sldSz cx="9906000" cy="6858000" type="A4"/>
  <p:notesSz cx="9144000" cy="6858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3CC"/>
    <a:srgbClr val="000099"/>
    <a:srgbClr val="6600CC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5" autoAdjust="0"/>
    <p:restoredTop sz="94660"/>
  </p:normalViewPr>
  <p:slideViewPr>
    <p:cSldViewPr>
      <p:cViewPr varScale="1">
        <p:scale>
          <a:sx n="41" d="100"/>
          <a:sy n="41" d="100"/>
        </p:scale>
        <p:origin x="-1410" y="-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330D5-5352-4BF8-9A18-2AD3238157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4EBF7B5-F74C-4589-84C3-DE6C18D0BACB}">
      <dgm:prSet phldrT="[Texto]"/>
      <dgm:spPr/>
      <dgm:t>
        <a:bodyPr/>
        <a:lstStyle/>
        <a:p>
          <a:endParaRPr lang="es-AR" dirty="0"/>
        </a:p>
      </dgm:t>
    </dgm:pt>
    <dgm:pt modelId="{796BAA8E-65A2-43F8-ACF6-FABFECC309E0}" type="sibTrans" cxnId="{DFD82474-8790-477D-9840-7674F4946226}">
      <dgm:prSet/>
      <dgm:spPr/>
      <dgm:t>
        <a:bodyPr/>
        <a:lstStyle/>
        <a:p>
          <a:endParaRPr lang="es-AR"/>
        </a:p>
      </dgm:t>
    </dgm:pt>
    <dgm:pt modelId="{5B762A5C-965E-475D-850D-2936F6770E93}" type="parTrans" cxnId="{DFD82474-8790-477D-9840-7674F4946226}">
      <dgm:prSet/>
      <dgm:spPr/>
      <dgm:t>
        <a:bodyPr/>
        <a:lstStyle/>
        <a:p>
          <a:endParaRPr lang="es-AR"/>
        </a:p>
      </dgm:t>
    </dgm:pt>
    <dgm:pt modelId="{D899DDF5-156E-4652-90E9-FED03092AC7E}" type="pres">
      <dgm:prSet presAssocID="{4EC330D5-5352-4BF8-9A18-2AD3238157C6}" presName="arrowDiagram" presStyleCnt="0">
        <dgm:presLayoutVars>
          <dgm:chMax val="5"/>
          <dgm:dir/>
          <dgm:resizeHandles val="exact"/>
        </dgm:presLayoutVars>
      </dgm:prSet>
      <dgm:spPr/>
    </dgm:pt>
    <dgm:pt modelId="{0F7EBC45-8D53-490B-BACC-52F1548C9E75}" type="pres">
      <dgm:prSet presAssocID="{4EC330D5-5352-4BF8-9A18-2AD3238157C6}" presName="arrow" presStyleLbl="bgShp" presStyleIdx="0" presStyleCnt="1" custScaleX="12398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</dgm:pt>
    <dgm:pt modelId="{AFB3641D-6B75-4558-A79F-47EA8DC4F723}" type="pres">
      <dgm:prSet presAssocID="{4EC330D5-5352-4BF8-9A18-2AD3238157C6}" presName="arrowDiagram1" presStyleCnt="0">
        <dgm:presLayoutVars>
          <dgm:bulletEnabled val="1"/>
        </dgm:presLayoutVars>
      </dgm:prSet>
      <dgm:spPr/>
    </dgm:pt>
    <dgm:pt modelId="{697C341F-FBE7-444A-A359-EEE431FF0817}" type="pres">
      <dgm:prSet presAssocID="{C4EBF7B5-F74C-4589-84C3-DE6C18D0BACB}" presName="bullet1" presStyleLbl="node1" presStyleIdx="0" presStyleCnt="1"/>
      <dgm:spPr>
        <a:noFill/>
        <a:ln>
          <a:noFill/>
        </a:ln>
      </dgm:spPr>
    </dgm:pt>
    <dgm:pt modelId="{3C7BC640-4486-44B5-97FC-0B993E35B552}" type="pres">
      <dgm:prSet presAssocID="{C4EBF7B5-F74C-4589-84C3-DE6C18D0BACB}" presName="textBox1" presStyleLbl="revTx" presStyleIdx="0" presStyleCnt="1" custScaleX="18878" custScaleY="2167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60EBBE6-5839-497F-ABC6-AA4383358E79}" type="presOf" srcId="{C4EBF7B5-F74C-4589-84C3-DE6C18D0BACB}" destId="{3C7BC640-4486-44B5-97FC-0B993E35B552}" srcOrd="0" destOrd="0" presId="urn:microsoft.com/office/officeart/2005/8/layout/arrow2"/>
    <dgm:cxn modelId="{DFD82474-8790-477D-9840-7674F4946226}" srcId="{4EC330D5-5352-4BF8-9A18-2AD3238157C6}" destId="{C4EBF7B5-F74C-4589-84C3-DE6C18D0BACB}" srcOrd="0" destOrd="0" parTransId="{5B762A5C-965E-475D-850D-2936F6770E93}" sibTransId="{796BAA8E-65A2-43F8-ACF6-FABFECC309E0}"/>
    <dgm:cxn modelId="{A02031C3-7671-46B3-B4D8-0525720DDC62}" type="presOf" srcId="{4EC330D5-5352-4BF8-9A18-2AD3238157C6}" destId="{D899DDF5-156E-4652-90E9-FED03092AC7E}" srcOrd="0" destOrd="0" presId="urn:microsoft.com/office/officeart/2005/8/layout/arrow2"/>
    <dgm:cxn modelId="{2AA13F26-28BA-48A9-8265-24A33B197602}" type="presParOf" srcId="{D899DDF5-156E-4652-90E9-FED03092AC7E}" destId="{0F7EBC45-8D53-490B-BACC-52F1548C9E75}" srcOrd="0" destOrd="0" presId="urn:microsoft.com/office/officeart/2005/8/layout/arrow2"/>
    <dgm:cxn modelId="{A4E9D11B-7B93-4C13-8124-B839ECEF517A}" type="presParOf" srcId="{D899DDF5-156E-4652-90E9-FED03092AC7E}" destId="{AFB3641D-6B75-4558-A79F-47EA8DC4F723}" srcOrd="1" destOrd="0" presId="urn:microsoft.com/office/officeart/2005/8/layout/arrow2"/>
    <dgm:cxn modelId="{21685CB3-054E-4CDA-8BDA-0B31E13D7013}" type="presParOf" srcId="{AFB3641D-6B75-4558-A79F-47EA8DC4F723}" destId="{697C341F-FBE7-444A-A359-EEE431FF0817}" srcOrd="0" destOrd="0" presId="urn:microsoft.com/office/officeart/2005/8/layout/arrow2"/>
    <dgm:cxn modelId="{A96EA1E4-F2B4-4B39-96CD-BA49B05E521E}" type="presParOf" srcId="{AFB3641D-6B75-4558-A79F-47EA8DC4F723}" destId="{3C7BC640-4486-44B5-97FC-0B993E35B55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96CBA-5D65-477D-AA4B-5AE2768AE5C0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44FE7DFB-0D6F-4C89-AAAC-4700D99C1D08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CONOCIMIENTOS CIENTÍFICOS TECNOLÓGICOS</a:t>
          </a:r>
          <a:endParaRPr lang="es-AR" b="1" dirty="0">
            <a:solidFill>
              <a:schemeClr val="tx1"/>
            </a:solidFill>
          </a:endParaRPr>
        </a:p>
      </dgm:t>
    </dgm:pt>
    <dgm:pt modelId="{2B462CB3-988B-4CB0-83D7-E6099A07A0C9}" type="parTrans" cxnId="{07ACDB26-51DE-4F9B-982D-891CAE21E428}">
      <dgm:prSet/>
      <dgm:spPr/>
      <dgm:t>
        <a:bodyPr/>
        <a:lstStyle/>
        <a:p>
          <a:endParaRPr lang="es-AR"/>
        </a:p>
      </dgm:t>
    </dgm:pt>
    <dgm:pt modelId="{FD93F517-B972-4F89-86C4-65A4265A9351}" type="sibTrans" cxnId="{07ACDB26-51DE-4F9B-982D-891CAE21E428}">
      <dgm:prSet/>
      <dgm:spPr/>
      <dgm:t>
        <a:bodyPr/>
        <a:lstStyle/>
        <a:p>
          <a:endParaRPr lang="es-AR"/>
        </a:p>
      </dgm:t>
    </dgm:pt>
    <dgm:pt modelId="{21A6F260-D3D5-4644-95DE-6C3EAAC28D24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CONOCIMIENTOS VINCULADOS CON LOS SABERES EN ACCIÓN</a:t>
          </a:r>
          <a:endParaRPr lang="es-AR" b="1" dirty="0">
            <a:solidFill>
              <a:schemeClr val="tx1"/>
            </a:solidFill>
          </a:endParaRPr>
        </a:p>
      </dgm:t>
    </dgm:pt>
    <dgm:pt modelId="{203E596D-3D18-4987-9C8B-71C4FC85E494}" type="parTrans" cxnId="{339A7B65-30EE-4607-8A3A-08CB6C0DCB8B}">
      <dgm:prSet/>
      <dgm:spPr/>
      <dgm:t>
        <a:bodyPr/>
        <a:lstStyle/>
        <a:p>
          <a:endParaRPr lang="es-AR"/>
        </a:p>
      </dgm:t>
    </dgm:pt>
    <dgm:pt modelId="{B3AEFF62-943F-4400-B117-D739FA354386}" type="sibTrans" cxnId="{339A7B65-30EE-4607-8A3A-08CB6C0DCB8B}">
      <dgm:prSet/>
      <dgm:spPr/>
      <dgm:t>
        <a:bodyPr/>
        <a:lstStyle/>
        <a:p>
          <a:endParaRPr lang="es-AR"/>
        </a:p>
      </dgm:t>
    </dgm:pt>
    <dgm:pt modelId="{791E1DC4-246F-424F-9F94-8F07C57B83E7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AR" sz="1400" b="1" dirty="0" smtClean="0">
              <a:solidFill>
                <a:schemeClr val="tx1"/>
              </a:solidFill>
            </a:rPr>
            <a:t>CONOCIMIENTOS  TÉCNICOS ESPECÍFICOS </a:t>
          </a:r>
          <a:endParaRPr lang="es-AR" sz="1400" b="1" dirty="0">
            <a:solidFill>
              <a:schemeClr val="tx1"/>
            </a:solidFill>
          </a:endParaRPr>
        </a:p>
      </dgm:t>
    </dgm:pt>
    <dgm:pt modelId="{204188F1-5E3E-415D-AFB1-33BA50CA34E7}" type="sibTrans" cxnId="{743F3435-7CE8-4CC8-B846-88C4E0A5DDBD}">
      <dgm:prSet/>
      <dgm:spPr/>
      <dgm:t>
        <a:bodyPr/>
        <a:lstStyle/>
        <a:p>
          <a:endParaRPr lang="es-AR"/>
        </a:p>
      </dgm:t>
    </dgm:pt>
    <dgm:pt modelId="{A14043C6-2704-4AA2-A550-1654056A1AB3}" type="parTrans" cxnId="{743F3435-7CE8-4CC8-B846-88C4E0A5DDBD}">
      <dgm:prSet/>
      <dgm:spPr/>
      <dgm:t>
        <a:bodyPr/>
        <a:lstStyle/>
        <a:p>
          <a:endParaRPr lang="es-AR"/>
        </a:p>
      </dgm:t>
    </dgm:pt>
    <dgm:pt modelId="{1C0EFF90-29D3-4D87-8581-E730C42C6533}" type="pres">
      <dgm:prSet presAssocID="{67196CBA-5D65-477D-AA4B-5AE2768AE5C0}" presName="compositeShape" presStyleCnt="0">
        <dgm:presLayoutVars>
          <dgm:chMax val="7"/>
          <dgm:dir/>
          <dgm:resizeHandles val="exact"/>
        </dgm:presLayoutVars>
      </dgm:prSet>
      <dgm:spPr/>
    </dgm:pt>
    <dgm:pt modelId="{DE8AB702-6408-4018-B148-A15485CF506E}" type="pres">
      <dgm:prSet presAssocID="{67196CBA-5D65-477D-AA4B-5AE2768AE5C0}" presName="wedge1" presStyleLbl="node1" presStyleIdx="0" presStyleCnt="3"/>
      <dgm:spPr/>
      <dgm:t>
        <a:bodyPr/>
        <a:lstStyle/>
        <a:p>
          <a:endParaRPr lang="es-AR"/>
        </a:p>
      </dgm:t>
    </dgm:pt>
    <dgm:pt modelId="{B3873915-2EE3-4E41-9D47-3BAF6DE5450B}" type="pres">
      <dgm:prSet presAssocID="{67196CBA-5D65-477D-AA4B-5AE2768AE5C0}" presName="dummy1a" presStyleCnt="0"/>
      <dgm:spPr/>
    </dgm:pt>
    <dgm:pt modelId="{F748CF35-57F2-4AD5-8C8F-41878275F5F5}" type="pres">
      <dgm:prSet presAssocID="{67196CBA-5D65-477D-AA4B-5AE2768AE5C0}" presName="dummy1b" presStyleCnt="0"/>
      <dgm:spPr/>
    </dgm:pt>
    <dgm:pt modelId="{1783D678-6999-4AAC-A00B-EC34716ABAB0}" type="pres">
      <dgm:prSet presAssocID="{67196CBA-5D65-477D-AA4B-5AE2768AE5C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C535EC-05DF-4DEA-928B-98CEECFD6771}" type="pres">
      <dgm:prSet presAssocID="{67196CBA-5D65-477D-AA4B-5AE2768AE5C0}" presName="wedge2" presStyleLbl="node1" presStyleIdx="1" presStyleCnt="3" custLinFactNeighborX="-758" custLinFactNeighborY="106"/>
      <dgm:spPr/>
      <dgm:t>
        <a:bodyPr/>
        <a:lstStyle/>
        <a:p>
          <a:endParaRPr lang="es-AR"/>
        </a:p>
      </dgm:t>
    </dgm:pt>
    <dgm:pt modelId="{1512940C-DEC2-4E9D-B870-BC6F4FCBD648}" type="pres">
      <dgm:prSet presAssocID="{67196CBA-5D65-477D-AA4B-5AE2768AE5C0}" presName="dummy2a" presStyleCnt="0"/>
      <dgm:spPr/>
    </dgm:pt>
    <dgm:pt modelId="{E644E5F6-E64E-41B5-BEF2-0D3B36AD7408}" type="pres">
      <dgm:prSet presAssocID="{67196CBA-5D65-477D-AA4B-5AE2768AE5C0}" presName="dummy2b" presStyleCnt="0"/>
      <dgm:spPr/>
    </dgm:pt>
    <dgm:pt modelId="{2D10B5E1-6B86-4B10-A425-3AF037215656}" type="pres">
      <dgm:prSet presAssocID="{67196CBA-5D65-477D-AA4B-5AE2768AE5C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BDD509-BE51-4E37-9271-7F604F0237E0}" type="pres">
      <dgm:prSet presAssocID="{67196CBA-5D65-477D-AA4B-5AE2768AE5C0}" presName="wedge3" presStyleLbl="node1" presStyleIdx="2" presStyleCnt="3"/>
      <dgm:spPr/>
      <dgm:t>
        <a:bodyPr/>
        <a:lstStyle/>
        <a:p>
          <a:endParaRPr lang="es-AR"/>
        </a:p>
      </dgm:t>
    </dgm:pt>
    <dgm:pt modelId="{F6295B8A-BF9A-40A9-932A-9A1A71260A4C}" type="pres">
      <dgm:prSet presAssocID="{67196CBA-5D65-477D-AA4B-5AE2768AE5C0}" presName="dummy3a" presStyleCnt="0"/>
      <dgm:spPr/>
    </dgm:pt>
    <dgm:pt modelId="{03151048-1EFB-4159-B7FF-0AEF18047F67}" type="pres">
      <dgm:prSet presAssocID="{67196CBA-5D65-477D-AA4B-5AE2768AE5C0}" presName="dummy3b" presStyleCnt="0"/>
      <dgm:spPr/>
    </dgm:pt>
    <dgm:pt modelId="{96B272E3-597F-475F-AC47-6EB0F58479D8}" type="pres">
      <dgm:prSet presAssocID="{67196CBA-5D65-477D-AA4B-5AE2768AE5C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B64F206-F4F8-4271-BF16-FF453DC7EA26}" type="pres">
      <dgm:prSet presAssocID="{FD93F517-B972-4F89-86C4-65A4265A9351}" presName="arrowWedge1" presStyleLbl="fgSibTrans2D1" presStyleIdx="0" presStyleCnt="3" custLinFactNeighborY="-1377"/>
      <dgm:spPr>
        <a:solidFill>
          <a:schemeClr val="accent2">
            <a:lumMod val="60000"/>
            <a:lumOff val="40000"/>
          </a:schemeClr>
        </a:solidFill>
      </dgm:spPr>
    </dgm:pt>
    <dgm:pt modelId="{7CF1A882-F799-446D-891B-C792FA8EF6DD}" type="pres">
      <dgm:prSet presAssocID="{B3AEFF62-943F-4400-B117-D739FA354386}" presName="arrowWedge2" presStyleLbl="fgSibTrans2D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906B921B-04A3-401F-BD4E-BF0737C78382}" type="pres">
      <dgm:prSet presAssocID="{204188F1-5E3E-415D-AFB1-33BA50CA34E7}" presName="arrowWedge3" presStyleLbl="fgSibTrans2D1" presStyleIdx="2" presStyleCnt="3" custLinFactNeighborY="-1377"/>
      <dgm:spPr>
        <a:solidFill>
          <a:schemeClr val="accent2">
            <a:lumMod val="60000"/>
            <a:lumOff val="40000"/>
          </a:schemeClr>
        </a:solidFill>
      </dgm:spPr>
    </dgm:pt>
  </dgm:ptLst>
  <dgm:cxnLst>
    <dgm:cxn modelId="{0293AE66-955B-4209-9C99-48C7C1EB5A32}" type="presOf" srcId="{791E1DC4-246F-424F-9F94-8F07C57B83E7}" destId="{96B272E3-597F-475F-AC47-6EB0F58479D8}" srcOrd="1" destOrd="0" presId="urn:microsoft.com/office/officeart/2005/8/layout/cycle8"/>
    <dgm:cxn modelId="{14A10968-EDF9-4416-9553-F20514FAB35F}" type="presOf" srcId="{791E1DC4-246F-424F-9F94-8F07C57B83E7}" destId="{37BDD509-BE51-4E37-9271-7F604F0237E0}" srcOrd="0" destOrd="0" presId="urn:microsoft.com/office/officeart/2005/8/layout/cycle8"/>
    <dgm:cxn modelId="{4B15196F-2A13-4B47-99A8-6FBC5795CAC7}" type="presOf" srcId="{21A6F260-D3D5-4644-95DE-6C3EAAC28D24}" destId="{66C535EC-05DF-4DEA-928B-98CEECFD6771}" srcOrd="0" destOrd="0" presId="urn:microsoft.com/office/officeart/2005/8/layout/cycle8"/>
    <dgm:cxn modelId="{995F9577-603A-4407-B795-DA7CB7D0EEF5}" type="presOf" srcId="{44FE7DFB-0D6F-4C89-AAAC-4700D99C1D08}" destId="{DE8AB702-6408-4018-B148-A15485CF506E}" srcOrd="0" destOrd="0" presId="urn:microsoft.com/office/officeart/2005/8/layout/cycle8"/>
    <dgm:cxn modelId="{DBA220FA-AD6F-4D76-ACC9-0A1CF5BD3534}" type="presOf" srcId="{21A6F260-D3D5-4644-95DE-6C3EAAC28D24}" destId="{2D10B5E1-6B86-4B10-A425-3AF037215656}" srcOrd="1" destOrd="0" presId="urn:microsoft.com/office/officeart/2005/8/layout/cycle8"/>
    <dgm:cxn modelId="{339A7B65-30EE-4607-8A3A-08CB6C0DCB8B}" srcId="{67196CBA-5D65-477D-AA4B-5AE2768AE5C0}" destId="{21A6F260-D3D5-4644-95DE-6C3EAAC28D24}" srcOrd="1" destOrd="0" parTransId="{203E596D-3D18-4987-9C8B-71C4FC85E494}" sibTransId="{B3AEFF62-943F-4400-B117-D739FA354386}"/>
    <dgm:cxn modelId="{203BC282-5A0E-4A49-B7A8-A5BEB0F7A442}" type="presOf" srcId="{44FE7DFB-0D6F-4C89-AAAC-4700D99C1D08}" destId="{1783D678-6999-4AAC-A00B-EC34716ABAB0}" srcOrd="1" destOrd="0" presId="urn:microsoft.com/office/officeart/2005/8/layout/cycle8"/>
    <dgm:cxn modelId="{07ACDB26-51DE-4F9B-982D-891CAE21E428}" srcId="{67196CBA-5D65-477D-AA4B-5AE2768AE5C0}" destId="{44FE7DFB-0D6F-4C89-AAAC-4700D99C1D08}" srcOrd="0" destOrd="0" parTransId="{2B462CB3-988B-4CB0-83D7-E6099A07A0C9}" sibTransId="{FD93F517-B972-4F89-86C4-65A4265A9351}"/>
    <dgm:cxn modelId="{743F3435-7CE8-4CC8-B846-88C4E0A5DDBD}" srcId="{67196CBA-5D65-477D-AA4B-5AE2768AE5C0}" destId="{791E1DC4-246F-424F-9F94-8F07C57B83E7}" srcOrd="2" destOrd="0" parTransId="{A14043C6-2704-4AA2-A550-1654056A1AB3}" sibTransId="{204188F1-5E3E-415D-AFB1-33BA50CA34E7}"/>
    <dgm:cxn modelId="{67484839-548E-4F57-993A-83402C52590C}" type="presOf" srcId="{67196CBA-5D65-477D-AA4B-5AE2768AE5C0}" destId="{1C0EFF90-29D3-4D87-8581-E730C42C6533}" srcOrd="0" destOrd="0" presId="urn:microsoft.com/office/officeart/2005/8/layout/cycle8"/>
    <dgm:cxn modelId="{AAEE7BAC-4E90-44FF-B319-E04B21213B0A}" type="presParOf" srcId="{1C0EFF90-29D3-4D87-8581-E730C42C6533}" destId="{DE8AB702-6408-4018-B148-A15485CF506E}" srcOrd="0" destOrd="0" presId="urn:microsoft.com/office/officeart/2005/8/layout/cycle8"/>
    <dgm:cxn modelId="{5B718F91-8822-4F15-BBA1-45E68A8C4852}" type="presParOf" srcId="{1C0EFF90-29D3-4D87-8581-E730C42C6533}" destId="{B3873915-2EE3-4E41-9D47-3BAF6DE5450B}" srcOrd="1" destOrd="0" presId="urn:microsoft.com/office/officeart/2005/8/layout/cycle8"/>
    <dgm:cxn modelId="{A043D127-C9BD-4AB1-B57A-D50A73E3D1A9}" type="presParOf" srcId="{1C0EFF90-29D3-4D87-8581-E730C42C6533}" destId="{F748CF35-57F2-4AD5-8C8F-41878275F5F5}" srcOrd="2" destOrd="0" presId="urn:microsoft.com/office/officeart/2005/8/layout/cycle8"/>
    <dgm:cxn modelId="{E849BC0D-AB7B-4F77-BDA9-D0FBBAF2E9A9}" type="presParOf" srcId="{1C0EFF90-29D3-4D87-8581-E730C42C6533}" destId="{1783D678-6999-4AAC-A00B-EC34716ABAB0}" srcOrd="3" destOrd="0" presId="urn:microsoft.com/office/officeart/2005/8/layout/cycle8"/>
    <dgm:cxn modelId="{C45158A3-EC3D-410D-A0C1-442BC3383FB1}" type="presParOf" srcId="{1C0EFF90-29D3-4D87-8581-E730C42C6533}" destId="{66C535EC-05DF-4DEA-928B-98CEECFD6771}" srcOrd="4" destOrd="0" presId="urn:microsoft.com/office/officeart/2005/8/layout/cycle8"/>
    <dgm:cxn modelId="{D6A794A6-0E67-479A-8B39-65E71BFCDAB1}" type="presParOf" srcId="{1C0EFF90-29D3-4D87-8581-E730C42C6533}" destId="{1512940C-DEC2-4E9D-B870-BC6F4FCBD648}" srcOrd="5" destOrd="0" presId="urn:microsoft.com/office/officeart/2005/8/layout/cycle8"/>
    <dgm:cxn modelId="{83476CB6-B570-4D47-93D9-544019823EF5}" type="presParOf" srcId="{1C0EFF90-29D3-4D87-8581-E730C42C6533}" destId="{E644E5F6-E64E-41B5-BEF2-0D3B36AD7408}" srcOrd="6" destOrd="0" presId="urn:microsoft.com/office/officeart/2005/8/layout/cycle8"/>
    <dgm:cxn modelId="{3D1A8341-E4E9-482C-8190-AE0A73C2ADE3}" type="presParOf" srcId="{1C0EFF90-29D3-4D87-8581-E730C42C6533}" destId="{2D10B5E1-6B86-4B10-A425-3AF037215656}" srcOrd="7" destOrd="0" presId="urn:microsoft.com/office/officeart/2005/8/layout/cycle8"/>
    <dgm:cxn modelId="{CB570045-35B7-4B3D-9E78-94D6E87F2839}" type="presParOf" srcId="{1C0EFF90-29D3-4D87-8581-E730C42C6533}" destId="{37BDD509-BE51-4E37-9271-7F604F0237E0}" srcOrd="8" destOrd="0" presId="urn:microsoft.com/office/officeart/2005/8/layout/cycle8"/>
    <dgm:cxn modelId="{FF17D51F-6584-421A-8860-A58C54C5789F}" type="presParOf" srcId="{1C0EFF90-29D3-4D87-8581-E730C42C6533}" destId="{F6295B8A-BF9A-40A9-932A-9A1A71260A4C}" srcOrd="9" destOrd="0" presId="urn:microsoft.com/office/officeart/2005/8/layout/cycle8"/>
    <dgm:cxn modelId="{8E02F79E-0388-450A-9190-DA420C86687C}" type="presParOf" srcId="{1C0EFF90-29D3-4D87-8581-E730C42C6533}" destId="{03151048-1EFB-4159-B7FF-0AEF18047F67}" srcOrd="10" destOrd="0" presId="urn:microsoft.com/office/officeart/2005/8/layout/cycle8"/>
    <dgm:cxn modelId="{F8A136CA-4E0D-4B3A-B546-5377BCC076CD}" type="presParOf" srcId="{1C0EFF90-29D3-4D87-8581-E730C42C6533}" destId="{96B272E3-597F-475F-AC47-6EB0F58479D8}" srcOrd="11" destOrd="0" presId="urn:microsoft.com/office/officeart/2005/8/layout/cycle8"/>
    <dgm:cxn modelId="{C802DF8C-7824-4D1F-A20B-9079E9E5B7F1}" type="presParOf" srcId="{1C0EFF90-29D3-4D87-8581-E730C42C6533}" destId="{BB64F206-F4F8-4271-BF16-FF453DC7EA26}" srcOrd="12" destOrd="0" presId="urn:microsoft.com/office/officeart/2005/8/layout/cycle8"/>
    <dgm:cxn modelId="{4FCA2669-5CC4-4FBB-A712-6DDB11DCC3E8}" type="presParOf" srcId="{1C0EFF90-29D3-4D87-8581-E730C42C6533}" destId="{7CF1A882-F799-446D-891B-C792FA8EF6DD}" srcOrd="13" destOrd="0" presId="urn:microsoft.com/office/officeart/2005/8/layout/cycle8"/>
    <dgm:cxn modelId="{D8C1A0FA-7041-48EE-BC96-410F482532A4}" type="presParOf" srcId="{1C0EFF90-29D3-4D87-8581-E730C42C6533}" destId="{906B921B-04A3-401F-BD4E-BF0737C7838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1EBD0-7BEB-447E-859F-F3375B1FDB21}" type="doc">
      <dgm:prSet loTypeId="urn:microsoft.com/office/officeart/2005/8/layout/gear1" loCatId="process" qsTypeId="urn:microsoft.com/office/officeart/2005/8/quickstyle/3d7" qsCatId="3D" csTypeId="urn:microsoft.com/office/officeart/2005/8/colors/colorful3" csCatId="colorful" phldr="1"/>
      <dgm:spPr/>
    </dgm:pt>
    <dgm:pt modelId="{38A970BD-FF37-4751-BB99-750FB7727CB0}">
      <dgm:prSet phldrT="[Texto]"/>
      <dgm:spPr/>
      <dgm:t>
        <a:bodyPr/>
        <a:lstStyle/>
        <a:p>
          <a:r>
            <a: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APLICACIÓN</a:t>
          </a:r>
          <a:endParaRPr lang="es-A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F9BE4-37B4-4272-8250-F73DD7BB5329}" type="parTrans" cxnId="{49B8CA8C-4A8D-414D-A076-E4E2D561E6F3}">
      <dgm:prSet/>
      <dgm:spPr/>
      <dgm:t>
        <a:bodyPr/>
        <a:lstStyle/>
        <a:p>
          <a:endParaRPr lang="es-AR"/>
        </a:p>
      </dgm:t>
    </dgm:pt>
    <dgm:pt modelId="{44171E1A-DDA3-4A72-8D9F-EE406F95C80E}" type="sibTrans" cxnId="{49B8CA8C-4A8D-414D-A076-E4E2D561E6F3}">
      <dgm:prSet/>
      <dgm:spPr/>
      <dgm:t>
        <a:bodyPr/>
        <a:lstStyle/>
        <a:p>
          <a:endParaRPr lang="es-AR"/>
        </a:p>
      </dgm:t>
    </dgm:pt>
    <dgm:pt modelId="{11FDDC42-21FD-4C5B-9A9D-F954DF2F3512}">
      <dgm:prSet phldrT="[Texto]" custT="1"/>
      <dgm:spPr/>
      <dgm:t>
        <a:bodyPr/>
        <a:lstStyle/>
        <a:p>
          <a:r>
            <a:rPr lang="es-A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ORGANIZACIÓN</a:t>
          </a:r>
          <a:endParaRPr lang="es-AR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85B96F-C326-4948-BB89-B4DFA92D915B}" type="parTrans" cxnId="{44DD8BDC-C3D7-47B5-AA8C-2F56156C558D}">
      <dgm:prSet/>
      <dgm:spPr/>
      <dgm:t>
        <a:bodyPr/>
        <a:lstStyle/>
        <a:p>
          <a:endParaRPr lang="es-AR"/>
        </a:p>
      </dgm:t>
    </dgm:pt>
    <dgm:pt modelId="{AAB268BD-8559-4A22-882E-DA0DAD4BBA17}" type="sibTrans" cxnId="{44DD8BDC-C3D7-47B5-AA8C-2F56156C558D}">
      <dgm:prSet/>
      <dgm:spPr/>
      <dgm:t>
        <a:bodyPr/>
        <a:lstStyle/>
        <a:p>
          <a:endParaRPr lang="es-AR"/>
        </a:p>
      </dgm:t>
    </dgm:pt>
    <dgm:pt modelId="{B547D593-02CA-4960-AB7F-7350F86E9790}">
      <dgm:prSet phldrT="[Texto]" custT="1"/>
      <dgm:spPr/>
      <dgm:t>
        <a:bodyPr/>
        <a:lstStyle/>
        <a:p>
          <a:r>
            <a:rPr lang="es-A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AUTONOMÍA</a:t>
          </a:r>
          <a:endParaRPr lang="es-AR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A16258-795C-47E7-B54F-279F78920ACF}" type="parTrans" cxnId="{EEF8F3D7-0612-40A7-BA55-7D02B3BF2EEA}">
      <dgm:prSet/>
      <dgm:spPr/>
      <dgm:t>
        <a:bodyPr/>
        <a:lstStyle/>
        <a:p>
          <a:endParaRPr lang="es-AR"/>
        </a:p>
      </dgm:t>
    </dgm:pt>
    <dgm:pt modelId="{FDAD7E2F-6965-4015-AA2B-7B558CB1A28E}" type="sibTrans" cxnId="{EEF8F3D7-0612-40A7-BA55-7D02B3BF2EEA}">
      <dgm:prSet/>
      <dgm:spPr/>
      <dgm:t>
        <a:bodyPr/>
        <a:lstStyle/>
        <a:p>
          <a:endParaRPr lang="es-AR"/>
        </a:p>
      </dgm:t>
    </dgm:pt>
    <dgm:pt modelId="{0CE52C5E-FEF2-43FF-9C93-9F98D8E5ACBA}" type="pres">
      <dgm:prSet presAssocID="{A901EBD0-7BEB-447E-859F-F3375B1FDB2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FBA86CF-55D2-4941-94B3-323D0BA55285}" type="pres">
      <dgm:prSet presAssocID="{38A970BD-FF37-4751-BB99-750FB7727CB0}" presName="gear1" presStyleLbl="node1" presStyleIdx="0" presStyleCnt="3" custLinFactNeighborX="1818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D051EB-555D-4478-AAE2-D8363E98A76A}" type="pres">
      <dgm:prSet presAssocID="{38A970BD-FF37-4751-BB99-750FB7727CB0}" presName="gear1srcNode" presStyleLbl="node1" presStyleIdx="0" presStyleCnt="3"/>
      <dgm:spPr/>
      <dgm:t>
        <a:bodyPr/>
        <a:lstStyle/>
        <a:p>
          <a:endParaRPr lang="es-AR"/>
        </a:p>
      </dgm:t>
    </dgm:pt>
    <dgm:pt modelId="{963F82A2-2F5B-48AA-AD71-9A9C61A8E7D3}" type="pres">
      <dgm:prSet presAssocID="{38A970BD-FF37-4751-BB99-750FB7727CB0}" presName="gear1dstNode" presStyleLbl="node1" presStyleIdx="0" presStyleCnt="3"/>
      <dgm:spPr/>
      <dgm:t>
        <a:bodyPr/>
        <a:lstStyle/>
        <a:p>
          <a:endParaRPr lang="es-AR"/>
        </a:p>
      </dgm:t>
    </dgm:pt>
    <dgm:pt modelId="{7F496436-6590-4BE4-BAE7-622D4D1A24C4}" type="pres">
      <dgm:prSet presAssocID="{11FDDC42-21FD-4C5B-9A9D-F954DF2F351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9D41AE-89BA-42EC-9767-10CC946C7E99}" type="pres">
      <dgm:prSet presAssocID="{11FDDC42-21FD-4C5B-9A9D-F954DF2F3512}" presName="gear2srcNode" presStyleLbl="node1" presStyleIdx="1" presStyleCnt="3"/>
      <dgm:spPr/>
      <dgm:t>
        <a:bodyPr/>
        <a:lstStyle/>
        <a:p>
          <a:endParaRPr lang="es-AR"/>
        </a:p>
      </dgm:t>
    </dgm:pt>
    <dgm:pt modelId="{2740356B-662A-46A8-BD62-3EFD9E4A2572}" type="pres">
      <dgm:prSet presAssocID="{11FDDC42-21FD-4C5B-9A9D-F954DF2F3512}" presName="gear2dstNode" presStyleLbl="node1" presStyleIdx="1" presStyleCnt="3"/>
      <dgm:spPr/>
      <dgm:t>
        <a:bodyPr/>
        <a:lstStyle/>
        <a:p>
          <a:endParaRPr lang="es-AR"/>
        </a:p>
      </dgm:t>
    </dgm:pt>
    <dgm:pt modelId="{ED47D847-10EB-4D80-BA16-C08674495054}" type="pres">
      <dgm:prSet presAssocID="{B547D593-02CA-4960-AB7F-7350F86E9790}" presName="gear3" presStyleLbl="node1" presStyleIdx="2" presStyleCnt="3" custLinFactNeighborX="4275" custLinFactNeighborY="2082"/>
      <dgm:spPr/>
      <dgm:t>
        <a:bodyPr/>
        <a:lstStyle/>
        <a:p>
          <a:endParaRPr lang="es-AR"/>
        </a:p>
      </dgm:t>
    </dgm:pt>
    <dgm:pt modelId="{DD58F572-C34A-41A6-9A42-0A006723D767}" type="pres">
      <dgm:prSet presAssocID="{B547D593-02CA-4960-AB7F-7350F86E979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62E003C-BF78-411F-9D6E-1EA2683D3BE0}" type="pres">
      <dgm:prSet presAssocID="{B547D593-02CA-4960-AB7F-7350F86E9790}" presName="gear3srcNode" presStyleLbl="node1" presStyleIdx="2" presStyleCnt="3"/>
      <dgm:spPr/>
      <dgm:t>
        <a:bodyPr/>
        <a:lstStyle/>
        <a:p>
          <a:endParaRPr lang="es-AR"/>
        </a:p>
      </dgm:t>
    </dgm:pt>
    <dgm:pt modelId="{7B3380B1-5B24-44BE-ACEE-1924FBE71798}" type="pres">
      <dgm:prSet presAssocID="{B547D593-02CA-4960-AB7F-7350F86E9790}" presName="gear3dstNode" presStyleLbl="node1" presStyleIdx="2" presStyleCnt="3"/>
      <dgm:spPr/>
      <dgm:t>
        <a:bodyPr/>
        <a:lstStyle/>
        <a:p>
          <a:endParaRPr lang="es-AR"/>
        </a:p>
      </dgm:t>
    </dgm:pt>
    <dgm:pt modelId="{1C1AD587-26C8-4E0B-8FE6-1DC1BC4F4274}" type="pres">
      <dgm:prSet presAssocID="{44171E1A-DDA3-4A72-8D9F-EE406F95C80E}" presName="connector1" presStyleLbl="sibTrans2D1" presStyleIdx="0" presStyleCnt="3"/>
      <dgm:spPr/>
      <dgm:t>
        <a:bodyPr/>
        <a:lstStyle/>
        <a:p>
          <a:endParaRPr lang="es-AR"/>
        </a:p>
      </dgm:t>
    </dgm:pt>
    <dgm:pt modelId="{4FAD4A92-C78F-42AB-A207-DCF0A5066CD6}" type="pres">
      <dgm:prSet presAssocID="{AAB268BD-8559-4A22-882E-DA0DAD4BBA17}" presName="connector2" presStyleLbl="sibTrans2D1" presStyleIdx="1" presStyleCnt="3"/>
      <dgm:spPr/>
      <dgm:t>
        <a:bodyPr/>
        <a:lstStyle/>
        <a:p>
          <a:endParaRPr lang="es-AR"/>
        </a:p>
      </dgm:t>
    </dgm:pt>
    <dgm:pt modelId="{743008E6-7280-4B15-B240-D5893C088C57}" type="pres">
      <dgm:prSet presAssocID="{FDAD7E2F-6965-4015-AA2B-7B558CB1A28E}" presName="connector3" presStyleLbl="sibTrans2D1" presStyleIdx="2" presStyleCnt="3"/>
      <dgm:spPr/>
      <dgm:t>
        <a:bodyPr/>
        <a:lstStyle/>
        <a:p>
          <a:endParaRPr lang="es-AR"/>
        </a:p>
      </dgm:t>
    </dgm:pt>
  </dgm:ptLst>
  <dgm:cxnLst>
    <dgm:cxn modelId="{563AB292-C9FC-422B-BAB0-D8E6C4D177D5}" type="presOf" srcId="{B547D593-02CA-4960-AB7F-7350F86E9790}" destId="{462E003C-BF78-411F-9D6E-1EA2683D3BE0}" srcOrd="2" destOrd="0" presId="urn:microsoft.com/office/officeart/2005/8/layout/gear1"/>
    <dgm:cxn modelId="{0F675B22-EDE7-4FDC-BA16-E96E1031FC30}" type="presOf" srcId="{B547D593-02CA-4960-AB7F-7350F86E9790}" destId="{7B3380B1-5B24-44BE-ACEE-1924FBE71798}" srcOrd="3" destOrd="0" presId="urn:microsoft.com/office/officeart/2005/8/layout/gear1"/>
    <dgm:cxn modelId="{9F4DA888-3AB8-445C-9ACA-3CE33089BBE3}" type="presOf" srcId="{38A970BD-FF37-4751-BB99-750FB7727CB0}" destId="{9FBA86CF-55D2-4941-94B3-323D0BA55285}" srcOrd="0" destOrd="0" presId="urn:microsoft.com/office/officeart/2005/8/layout/gear1"/>
    <dgm:cxn modelId="{0B810792-947C-46CB-B59F-F311962E02F2}" type="presOf" srcId="{B547D593-02CA-4960-AB7F-7350F86E9790}" destId="{DD58F572-C34A-41A6-9A42-0A006723D767}" srcOrd="1" destOrd="0" presId="urn:microsoft.com/office/officeart/2005/8/layout/gear1"/>
    <dgm:cxn modelId="{EEF8F3D7-0612-40A7-BA55-7D02B3BF2EEA}" srcId="{A901EBD0-7BEB-447E-859F-F3375B1FDB21}" destId="{B547D593-02CA-4960-AB7F-7350F86E9790}" srcOrd="2" destOrd="0" parTransId="{1CA16258-795C-47E7-B54F-279F78920ACF}" sibTransId="{FDAD7E2F-6965-4015-AA2B-7B558CB1A28E}"/>
    <dgm:cxn modelId="{63E79DA2-8B57-427D-A310-21FAFE62D2DD}" type="presOf" srcId="{38A970BD-FF37-4751-BB99-750FB7727CB0}" destId="{EFD051EB-555D-4478-AAE2-D8363E98A76A}" srcOrd="1" destOrd="0" presId="urn:microsoft.com/office/officeart/2005/8/layout/gear1"/>
    <dgm:cxn modelId="{90710774-A0E3-41D5-928E-482C159E69AE}" type="presOf" srcId="{11FDDC42-21FD-4C5B-9A9D-F954DF2F3512}" destId="{2740356B-662A-46A8-BD62-3EFD9E4A2572}" srcOrd="2" destOrd="0" presId="urn:microsoft.com/office/officeart/2005/8/layout/gear1"/>
    <dgm:cxn modelId="{DF3FE2BE-D1BE-4852-82A5-CE03BF09629F}" type="presOf" srcId="{44171E1A-DDA3-4A72-8D9F-EE406F95C80E}" destId="{1C1AD587-26C8-4E0B-8FE6-1DC1BC4F4274}" srcOrd="0" destOrd="0" presId="urn:microsoft.com/office/officeart/2005/8/layout/gear1"/>
    <dgm:cxn modelId="{080274D3-0E41-4E7C-B594-8E0FD33EDA60}" type="presOf" srcId="{38A970BD-FF37-4751-BB99-750FB7727CB0}" destId="{963F82A2-2F5B-48AA-AD71-9A9C61A8E7D3}" srcOrd="2" destOrd="0" presId="urn:microsoft.com/office/officeart/2005/8/layout/gear1"/>
    <dgm:cxn modelId="{C5752AF6-0F58-4310-889D-E399E3E8661E}" type="presOf" srcId="{FDAD7E2F-6965-4015-AA2B-7B558CB1A28E}" destId="{743008E6-7280-4B15-B240-D5893C088C57}" srcOrd="0" destOrd="0" presId="urn:microsoft.com/office/officeart/2005/8/layout/gear1"/>
    <dgm:cxn modelId="{9C19228A-9A2F-439F-8DFB-C37533685DF9}" type="presOf" srcId="{11FDDC42-21FD-4C5B-9A9D-F954DF2F3512}" destId="{B99D41AE-89BA-42EC-9767-10CC946C7E99}" srcOrd="1" destOrd="0" presId="urn:microsoft.com/office/officeart/2005/8/layout/gear1"/>
    <dgm:cxn modelId="{5FCB1A2B-6459-4B81-88FC-5F37235AD22A}" type="presOf" srcId="{A901EBD0-7BEB-447E-859F-F3375B1FDB21}" destId="{0CE52C5E-FEF2-43FF-9C93-9F98D8E5ACBA}" srcOrd="0" destOrd="0" presId="urn:microsoft.com/office/officeart/2005/8/layout/gear1"/>
    <dgm:cxn modelId="{2810634A-3393-44C3-8C35-9B6CDEE20F1C}" type="presOf" srcId="{B547D593-02CA-4960-AB7F-7350F86E9790}" destId="{ED47D847-10EB-4D80-BA16-C08674495054}" srcOrd="0" destOrd="0" presId="urn:microsoft.com/office/officeart/2005/8/layout/gear1"/>
    <dgm:cxn modelId="{E1A9A0BF-01C4-4F9D-A653-93BCF98FC546}" type="presOf" srcId="{AAB268BD-8559-4A22-882E-DA0DAD4BBA17}" destId="{4FAD4A92-C78F-42AB-A207-DCF0A5066CD6}" srcOrd="0" destOrd="0" presId="urn:microsoft.com/office/officeart/2005/8/layout/gear1"/>
    <dgm:cxn modelId="{DA6B2357-CC87-4672-B6F2-E1673B152002}" type="presOf" srcId="{11FDDC42-21FD-4C5B-9A9D-F954DF2F3512}" destId="{7F496436-6590-4BE4-BAE7-622D4D1A24C4}" srcOrd="0" destOrd="0" presId="urn:microsoft.com/office/officeart/2005/8/layout/gear1"/>
    <dgm:cxn modelId="{44DD8BDC-C3D7-47B5-AA8C-2F56156C558D}" srcId="{A901EBD0-7BEB-447E-859F-F3375B1FDB21}" destId="{11FDDC42-21FD-4C5B-9A9D-F954DF2F3512}" srcOrd="1" destOrd="0" parTransId="{5285B96F-C326-4948-BB89-B4DFA92D915B}" sibTransId="{AAB268BD-8559-4A22-882E-DA0DAD4BBA17}"/>
    <dgm:cxn modelId="{49B8CA8C-4A8D-414D-A076-E4E2D561E6F3}" srcId="{A901EBD0-7BEB-447E-859F-F3375B1FDB21}" destId="{38A970BD-FF37-4751-BB99-750FB7727CB0}" srcOrd="0" destOrd="0" parTransId="{981F9BE4-37B4-4272-8250-F73DD7BB5329}" sibTransId="{44171E1A-DDA3-4A72-8D9F-EE406F95C80E}"/>
    <dgm:cxn modelId="{CA43365B-61DE-4071-BB9C-7E96545FF7DE}" type="presParOf" srcId="{0CE52C5E-FEF2-43FF-9C93-9F98D8E5ACBA}" destId="{9FBA86CF-55D2-4941-94B3-323D0BA55285}" srcOrd="0" destOrd="0" presId="urn:microsoft.com/office/officeart/2005/8/layout/gear1"/>
    <dgm:cxn modelId="{46CB7990-301C-4DBA-A307-6F6EBB105DB6}" type="presParOf" srcId="{0CE52C5E-FEF2-43FF-9C93-9F98D8E5ACBA}" destId="{EFD051EB-555D-4478-AAE2-D8363E98A76A}" srcOrd="1" destOrd="0" presId="urn:microsoft.com/office/officeart/2005/8/layout/gear1"/>
    <dgm:cxn modelId="{010C9BFE-0744-4DD5-B3C0-39953A546644}" type="presParOf" srcId="{0CE52C5E-FEF2-43FF-9C93-9F98D8E5ACBA}" destId="{963F82A2-2F5B-48AA-AD71-9A9C61A8E7D3}" srcOrd="2" destOrd="0" presId="urn:microsoft.com/office/officeart/2005/8/layout/gear1"/>
    <dgm:cxn modelId="{C56258C6-F3C5-4168-9C53-2621E37363B6}" type="presParOf" srcId="{0CE52C5E-FEF2-43FF-9C93-9F98D8E5ACBA}" destId="{7F496436-6590-4BE4-BAE7-622D4D1A24C4}" srcOrd="3" destOrd="0" presId="urn:microsoft.com/office/officeart/2005/8/layout/gear1"/>
    <dgm:cxn modelId="{55D30BEF-27A2-46F4-B456-A0CFCC7656EC}" type="presParOf" srcId="{0CE52C5E-FEF2-43FF-9C93-9F98D8E5ACBA}" destId="{B99D41AE-89BA-42EC-9767-10CC946C7E99}" srcOrd="4" destOrd="0" presId="urn:microsoft.com/office/officeart/2005/8/layout/gear1"/>
    <dgm:cxn modelId="{606A3858-EC76-4FC0-B84D-E641E7AD3F54}" type="presParOf" srcId="{0CE52C5E-FEF2-43FF-9C93-9F98D8E5ACBA}" destId="{2740356B-662A-46A8-BD62-3EFD9E4A2572}" srcOrd="5" destOrd="0" presId="urn:microsoft.com/office/officeart/2005/8/layout/gear1"/>
    <dgm:cxn modelId="{C6B2AA3A-54DD-47D1-8F4D-0D2BEFE7B774}" type="presParOf" srcId="{0CE52C5E-FEF2-43FF-9C93-9F98D8E5ACBA}" destId="{ED47D847-10EB-4D80-BA16-C08674495054}" srcOrd="6" destOrd="0" presId="urn:microsoft.com/office/officeart/2005/8/layout/gear1"/>
    <dgm:cxn modelId="{C57B0AA3-C6DC-4FDA-9427-F45CBB9E4E1F}" type="presParOf" srcId="{0CE52C5E-FEF2-43FF-9C93-9F98D8E5ACBA}" destId="{DD58F572-C34A-41A6-9A42-0A006723D767}" srcOrd="7" destOrd="0" presId="urn:microsoft.com/office/officeart/2005/8/layout/gear1"/>
    <dgm:cxn modelId="{47FC2306-AE40-4BA7-A744-3049098323FA}" type="presParOf" srcId="{0CE52C5E-FEF2-43FF-9C93-9F98D8E5ACBA}" destId="{462E003C-BF78-411F-9D6E-1EA2683D3BE0}" srcOrd="8" destOrd="0" presId="urn:microsoft.com/office/officeart/2005/8/layout/gear1"/>
    <dgm:cxn modelId="{1BC13FBE-33A7-45A9-8F01-13B0E4BAE330}" type="presParOf" srcId="{0CE52C5E-FEF2-43FF-9C93-9F98D8E5ACBA}" destId="{7B3380B1-5B24-44BE-ACEE-1924FBE71798}" srcOrd="9" destOrd="0" presId="urn:microsoft.com/office/officeart/2005/8/layout/gear1"/>
    <dgm:cxn modelId="{6D8D6535-AFBA-4034-81AE-146950CC021E}" type="presParOf" srcId="{0CE52C5E-FEF2-43FF-9C93-9F98D8E5ACBA}" destId="{1C1AD587-26C8-4E0B-8FE6-1DC1BC4F4274}" srcOrd="10" destOrd="0" presId="urn:microsoft.com/office/officeart/2005/8/layout/gear1"/>
    <dgm:cxn modelId="{284111B4-5770-4B85-99D9-03C1457CEC38}" type="presParOf" srcId="{0CE52C5E-FEF2-43FF-9C93-9F98D8E5ACBA}" destId="{4FAD4A92-C78F-42AB-A207-DCF0A5066CD6}" srcOrd="11" destOrd="0" presId="urn:microsoft.com/office/officeart/2005/8/layout/gear1"/>
    <dgm:cxn modelId="{04AACAA8-F37E-45FE-B1FB-6E25FFE51AE2}" type="presParOf" srcId="{0CE52C5E-FEF2-43FF-9C93-9F98D8E5ACBA}" destId="{743008E6-7280-4B15-B240-D5893C088C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EBC45-8D53-490B-BACC-52F1548C9E75}">
      <dsp:nvSpPr>
        <dsp:cNvPr id="0" name=""/>
        <dsp:cNvSpPr/>
      </dsp:nvSpPr>
      <dsp:spPr>
        <a:xfrm>
          <a:off x="476254" y="0"/>
          <a:ext cx="7715301" cy="3889388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697C341F-FBE7-444A-A359-EEE431FF0817}">
      <dsp:nvSpPr>
        <dsp:cNvPr id="0" name=""/>
        <dsp:cNvSpPr/>
      </dsp:nvSpPr>
      <dsp:spPr>
        <a:xfrm>
          <a:off x="5970559" y="788767"/>
          <a:ext cx="460503" cy="46050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BC640-4486-44B5-97FC-0B993E35B552}">
      <dsp:nvSpPr>
        <dsp:cNvPr id="0" name=""/>
        <dsp:cNvSpPr/>
      </dsp:nvSpPr>
      <dsp:spPr>
        <a:xfrm>
          <a:off x="4721251" y="2143142"/>
          <a:ext cx="469912" cy="62212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011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4100" kern="1200" dirty="0"/>
        </a:p>
      </dsp:txBody>
      <dsp:txXfrm>
        <a:off x="4721251" y="2143142"/>
        <a:ext cx="469912" cy="6221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AB702-6408-4018-B148-A15485CF506E}">
      <dsp:nvSpPr>
        <dsp:cNvPr id="0" name=""/>
        <dsp:cNvSpPr/>
      </dsp:nvSpPr>
      <dsp:spPr>
        <a:xfrm>
          <a:off x="895303" y="287895"/>
          <a:ext cx="3720491" cy="3720491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CONOCIMIENTOS CIENTÍFICOS TECNOLÓGICOS</a:t>
          </a:r>
          <a:endParaRPr lang="es-AR" sz="1400" b="1" kern="1200" dirty="0">
            <a:solidFill>
              <a:schemeClr val="tx1"/>
            </a:solidFill>
          </a:endParaRPr>
        </a:p>
      </dsp:txBody>
      <dsp:txXfrm>
        <a:off x="2856091" y="1076284"/>
        <a:ext cx="1328746" cy="1107289"/>
      </dsp:txXfrm>
    </dsp:sp>
    <dsp:sp modelId="{66C535EC-05DF-4DEA-928B-98CEECFD6771}">
      <dsp:nvSpPr>
        <dsp:cNvPr id="0" name=""/>
        <dsp:cNvSpPr/>
      </dsp:nvSpPr>
      <dsp:spPr>
        <a:xfrm>
          <a:off x="790478" y="424713"/>
          <a:ext cx="3720491" cy="372049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CONOCIMIENTOS VINCULADOS CON LOS SABERES EN ACCIÓN</a:t>
          </a:r>
          <a:endParaRPr lang="es-AR" sz="1400" b="1" kern="1200" dirty="0">
            <a:solidFill>
              <a:schemeClr val="tx1"/>
            </a:solidFill>
          </a:endParaRPr>
        </a:p>
      </dsp:txBody>
      <dsp:txXfrm>
        <a:off x="1676309" y="2838603"/>
        <a:ext cx="1993120" cy="974414"/>
      </dsp:txXfrm>
    </dsp:sp>
    <dsp:sp modelId="{37BDD509-BE51-4E37-9271-7F604F0237E0}">
      <dsp:nvSpPr>
        <dsp:cNvPr id="0" name=""/>
        <dsp:cNvSpPr/>
      </dsp:nvSpPr>
      <dsp:spPr>
        <a:xfrm>
          <a:off x="742055" y="287895"/>
          <a:ext cx="3720491" cy="3720491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chemeClr val="tx1"/>
              </a:solidFill>
            </a:rPr>
            <a:t>CONOCIMIENTOS  TÉCNICOS ESPECÍFICOS </a:t>
          </a:r>
          <a:endParaRPr lang="es-AR" sz="1400" b="1" kern="1200" dirty="0">
            <a:solidFill>
              <a:schemeClr val="tx1"/>
            </a:solidFill>
          </a:endParaRPr>
        </a:p>
      </dsp:txBody>
      <dsp:txXfrm>
        <a:off x="1173011" y="1076284"/>
        <a:ext cx="1328746" cy="1107289"/>
      </dsp:txXfrm>
    </dsp:sp>
    <dsp:sp modelId="{BB64F206-F4F8-4271-BF16-FF453DC7EA26}">
      <dsp:nvSpPr>
        <dsp:cNvPr id="0" name=""/>
        <dsp:cNvSpPr/>
      </dsp:nvSpPr>
      <dsp:spPr>
        <a:xfrm>
          <a:off x="665294" y="4"/>
          <a:ext cx="4181123" cy="418112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1A882-F799-446D-891B-C792FA8EF6DD}">
      <dsp:nvSpPr>
        <dsp:cNvPr id="0" name=""/>
        <dsp:cNvSpPr/>
      </dsp:nvSpPr>
      <dsp:spPr>
        <a:xfrm>
          <a:off x="560162" y="194162"/>
          <a:ext cx="4181123" cy="418112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B921B-04A3-401F-BD4E-BF0737C78382}">
      <dsp:nvSpPr>
        <dsp:cNvPr id="0" name=""/>
        <dsp:cNvSpPr/>
      </dsp:nvSpPr>
      <dsp:spPr>
        <a:xfrm>
          <a:off x="511431" y="4"/>
          <a:ext cx="4181123" cy="418112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A86CF-55D2-4941-94B3-323D0BA55285}">
      <dsp:nvSpPr>
        <dsp:cNvPr id="0" name=""/>
        <dsp:cNvSpPr/>
      </dsp:nvSpPr>
      <dsp:spPr>
        <a:xfrm>
          <a:off x="3880836" y="2571750"/>
          <a:ext cx="3143250" cy="314325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APLICACIÓN</a:t>
          </a:r>
          <a:endParaRPr lang="es-A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0836" y="2571750"/>
        <a:ext cx="3143250" cy="3143250"/>
      </dsp:txXfrm>
    </dsp:sp>
    <dsp:sp modelId="{7F496436-6590-4BE4-BAE7-622D4D1A24C4}">
      <dsp:nvSpPr>
        <dsp:cNvPr id="0" name=""/>
        <dsp:cNvSpPr/>
      </dsp:nvSpPr>
      <dsp:spPr>
        <a:xfrm>
          <a:off x="1994891" y="1828800"/>
          <a:ext cx="2286000" cy="2286000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ORGANIZACIÓN</a:t>
          </a:r>
          <a:endParaRPr lang="es-A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4891" y="1828800"/>
        <a:ext cx="2286000" cy="2286000"/>
      </dsp:txXfrm>
    </dsp:sp>
    <dsp:sp modelId="{ED47D847-10EB-4D80-BA16-C08674495054}">
      <dsp:nvSpPr>
        <dsp:cNvPr id="0" name=""/>
        <dsp:cNvSpPr/>
      </dsp:nvSpPr>
      <dsp:spPr>
        <a:xfrm rot="20700000">
          <a:off x="3392556" y="308806"/>
          <a:ext cx="2239813" cy="2239813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AUTONOMÍA</a:t>
          </a:r>
          <a:endParaRPr lang="es-AR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3813" y="800063"/>
        <a:ext cx="1257300" cy="1257300"/>
      </dsp:txXfrm>
    </dsp:sp>
    <dsp:sp modelId="{1C1AD587-26C8-4E0B-8FE6-1DC1BC4F4274}">
      <dsp:nvSpPr>
        <dsp:cNvPr id="0" name=""/>
        <dsp:cNvSpPr/>
      </dsp:nvSpPr>
      <dsp:spPr>
        <a:xfrm>
          <a:off x="3599041" y="2087682"/>
          <a:ext cx="4023360" cy="4023360"/>
        </a:xfrm>
        <a:prstGeom prst="circularArrow">
          <a:avLst>
            <a:gd name="adj1" fmla="val 4688"/>
            <a:gd name="adj2" fmla="val 299029"/>
            <a:gd name="adj3" fmla="val 2543535"/>
            <a:gd name="adj4" fmla="val 15803529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AD4A92-C78F-42AB-A207-DCF0A5066CD6}">
      <dsp:nvSpPr>
        <dsp:cNvPr id="0" name=""/>
        <dsp:cNvSpPr/>
      </dsp:nvSpPr>
      <dsp:spPr>
        <a:xfrm>
          <a:off x="1590045" y="1316468"/>
          <a:ext cx="2923223" cy="29232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3008E6-7280-4B15-B240-D5893C088C57}">
      <dsp:nvSpPr>
        <dsp:cNvPr id="0" name=""/>
        <dsp:cNvSpPr/>
      </dsp:nvSpPr>
      <dsp:spPr>
        <a:xfrm>
          <a:off x="2757193" y="-245436"/>
          <a:ext cx="3151823" cy="31518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1BB4-AFC4-4C6D-A939-EC518BBB9E16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5CB01-C31C-432B-828D-146044FD66E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5268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CB01-C31C-432B-828D-146044FD66EF}" type="slidenum">
              <a:rPr lang="es-AR" smtClean="0"/>
              <a:pPr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29362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caracterización permite situar</a:t>
            </a:r>
            <a:r>
              <a:rPr lang="es-AR" baseline="0" dirty="0" smtClean="0"/>
              <a:t> y contextualizar funcionalmente a cada espacio curricular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8485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El primer párrafo define el objeto de estudio del respectivo espacio curricular, de manera sintética y clara, a fin de ser</a:t>
            </a:r>
            <a:r>
              <a:rPr lang="es-AR" baseline="0" dirty="0" smtClean="0"/>
              <a:t> orientar tanto al especialista, como a cualquier persona que quiera tener una rápida noción de la misma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9233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1178-0EA0-448B-B934-68E84B66CD84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F04A-36EF-49A1-B707-2C38795BC98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85" t="75" r="9394" b="64570"/>
          <a:stretch/>
        </p:blipFill>
        <p:spPr>
          <a:xfrm>
            <a:off x="-116631" y="0"/>
            <a:ext cx="9989914" cy="629975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368824" y="4315924"/>
            <a:ext cx="3744416" cy="892552"/>
          </a:xfrm>
          <a:prstGeom prst="rect">
            <a:avLst/>
          </a:prstGeom>
          <a:gradFill>
            <a:gsLst>
              <a:gs pos="0">
                <a:schemeClr val="accent5">
                  <a:shade val="60000"/>
                  <a:alpha val="56000"/>
                  <a:lumMod val="0"/>
                  <a:lumOff val="100000"/>
                </a:schemeClr>
              </a:gs>
              <a:gs pos="33000">
                <a:schemeClr val="accent5">
                  <a:tint val="86500"/>
                </a:schemeClr>
              </a:gs>
              <a:gs pos="46750">
                <a:schemeClr val="accent5">
                  <a:tint val="71000"/>
                  <a:satMod val="112000"/>
                </a:schemeClr>
              </a:gs>
              <a:gs pos="53000">
                <a:schemeClr val="accent5">
                  <a:tint val="71000"/>
                  <a:satMod val="112000"/>
                </a:schemeClr>
              </a:gs>
              <a:gs pos="68000">
                <a:schemeClr val="accent5">
                  <a:tint val="86000"/>
                </a:schemeClr>
              </a:gs>
              <a:gs pos="100000">
                <a:schemeClr val="accent5">
                  <a:shade val="6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AR" sz="1600" b="1" dirty="0" smtClean="0">
              <a:solidFill>
                <a:schemeClr val="bg1"/>
              </a:solidFill>
            </a:endParaRP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SECTOR AUTOMOTRIZ</a:t>
            </a:r>
          </a:p>
          <a:p>
            <a:pPr algn="ctr"/>
            <a:endParaRPr lang="es-A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2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706" y="0"/>
            <a:ext cx="5317577" cy="689003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137243" y="3284984"/>
            <a:ext cx="312035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4"/>
          <p:cNvSpPr/>
          <p:nvPr/>
        </p:nvSpPr>
        <p:spPr>
          <a:xfrm>
            <a:off x="7048450" y="6076060"/>
            <a:ext cx="712863" cy="57256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2881298" y="357166"/>
            <a:ext cx="3714776" cy="50405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2197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767" y="899556"/>
            <a:ext cx="8865870" cy="5697796"/>
          </a:xfrm>
          <a:noFill/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A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PROPUESTAS DE ENSEÑANZA QUE PUEDE TRABAJAR LA INSTITUCIÓN ESCOLAR A PARTIR DE LA RES. 93/09 DEL CFE:</a:t>
            </a:r>
            <a:r>
              <a:rPr lang="es-AR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879600">
              <a:lnSpc>
                <a:spcPct val="220000"/>
              </a:lnSpc>
              <a:tabLst>
                <a:tab pos="1700213" algn="l"/>
              </a:tabLst>
            </a:pPr>
            <a:r>
              <a:rPr lang="es-A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Intervención </a:t>
            </a:r>
            <a:r>
              <a:rPr lang="es-A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dos o más espacios curriculares</a:t>
            </a:r>
          </a:p>
          <a:p>
            <a:pPr marL="1879600">
              <a:lnSpc>
                <a:spcPct val="220000"/>
              </a:lnSpc>
              <a:tabLst>
                <a:tab pos="1700213" algn="l"/>
              </a:tabLst>
            </a:pPr>
            <a:r>
              <a:rPr lang="es-A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Sociocomunitarias</a:t>
            </a:r>
            <a:endParaRPr lang="es-A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79600">
              <a:lnSpc>
                <a:spcPct val="220000"/>
              </a:lnSpc>
              <a:tabLst>
                <a:tab pos="1700213" algn="l"/>
              </a:tabLst>
            </a:pPr>
            <a:r>
              <a:rPr lang="es-A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apoyo institucional a las trayectorias escolares</a:t>
            </a:r>
          </a:p>
          <a:p>
            <a:pPr marL="1879600">
              <a:lnSpc>
                <a:spcPct val="220000"/>
              </a:lnSpc>
              <a:tabLst>
                <a:tab pos="1700213" algn="l"/>
              </a:tabLst>
            </a:pPr>
            <a:r>
              <a:rPr lang="es-A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inclusión institucional y la progresión en los aprendizajes</a:t>
            </a:r>
          </a:p>
          <a:p>
            <a:pPr marL="1879600">
              <a:lnSpc>
                <a:spcPct val="220000"/>
              </a:lnSpc>
              <a:tabLst>
                <a:tab pos="1700213" algn="l"/>
              </a:tabLst>
            </a:pPr>
            <a:r>
              <a:rPr lang="es-A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Complementarias</a:t>
            </a:r>
          </a:p>
          <a:p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7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740" y="1"/>
            <a:ext cx="5303066" cy="6841695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2907256" y="299103"/>
            <a:ext cx="3925370" cy="65802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7567053" y="3212977"/>
            <a:ext cx="19426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329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52604" y="2928934"/>
            <a:ext cx="670874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800" dirty="0" smtClean="0"/>
              <a:t>RED Y PARRILLA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xmlns="" val="93522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4" name="3 Imagen" descr="TAPA AUTOMOTRIZ copy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56250" t="52986" b="32431"/>
          <a:stretch>
            <a:fillRect/>
          </a:stretch>
        </p:blipFill>
        <p:spPr>
          <a:xfrm>
            <a:off x="1023910" y="2214554"/>
            <a:ext cx="7680521" cy="17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4303" t="12500" r="12500" b="11562"/>
          <a:stretch>
            <a:fillRect/>
          </a:stretch>
        </p:blipFill>
        <p:spPr bwMode="auto">
          <a:xfrm>
            <a:off x="95216" y="500042"/>
            <a:ext cx="96679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161" t="15754" r="11117" b="14688"/>
          <a:stretch>
            <a:fillRect/>
          </a:stretch>
        </p:blipFill>
        <p:spPr bwMode="auto">
          <a:xfrm>
            <a:off x="238092" y="1071546"/>
            <a:ext cx="942981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TAPA AUTOMOTRIZ copy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56250" t="52986" b="32431"/>
          <a:stretch>
            <a:fillRect/>
          </a:stretch>
        </p:blipFill>
        <p:spPr>
          <a:xfrm>
            <a:off x="6238884" y="71414"/>
            <a:ext cx="3429024" cy="79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8758" y="0"/>
            <a:ext cx="5243813" cy="6858000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3072533" y="299104"/>
            <a:ext cx="2342261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7683304" y="3284984"/>
            <a:ext cx="329267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2691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11 CuadroTexto"/>
          <p:cNvSpPr txBox="1"/>
          <p:nvPr/>
        </p:nvSpPr>
        <p:spPr>
          <a:xfrm>
            <a:off x="1871425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232140" y="378619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bg1"/>
                </a:solidFill>
              </a:rPr>
              <a:t>EDUCACIÓN ARTÍSTICA: </a:t>
            </a:r>
            <a:r>
              <a:rPr lang="es-AR" sz="800" dirty="0" smtClean="0">
                <a:solidFill>
                  <a:schemeClr val="bg1"/>
                </a:solidFill>
              </a:rPr>
              <a:t>TEATRO, MÚSICA, ARTES VISUALES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716643" y="378619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bg1"/>
                </a:solidFill>
              </a:rPr>
              <a:t>EDUCACIÓN ARTÍSTICA: </a:t>
            </a:r>
            <a:r>
              <a:rPr lang="es-AR" sz="800" dirty="0" smtClean="0">
                <a:solidFill>
                  <a:schemeClr val="bg1"/>
                </a:solidFill>
              </a:rPr>
              <a:t>TEATRO, MÚSICA, ARTES VISUALES</a:t>
            </a:r>
            <a:endParaRPr lang="es-AR" sz="800" dirty="0">
              <a:solidFill>
                <a:schemeClr val="bg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232140" y="3357562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>
                <a:solidFill>
                  <a:schemeClr val="bg1"/>
                </a:solidFill>
              </a:rPr>
              <a:t>CS. SOCIALES HISTORIA Y FORMACIÓN ÉTICA Y CIUDDANA</a:t>
            </a:r>
            <a:endParaRPr lang="es-AR" sz="800" dirty="0">
              <a:solidFill>
                <a:schemeClr val="bg1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716643" y="3357562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 smtClean="0">
                <a:solidFill>
                  <a:schemeClr val="bg1"/>
                </a:solidFill>
              </a:rPr>
              <a:t>CS. SOCIALES: </a:t>
            </a:r>
            <a:r>
              <a:rPr lang="es-AR" sz="800" dirty="0" smtClean="0">
                <a:solidFill>
                  <a:schemeClr val="bg1"/>
                </a:solidFill>
              </a:rPr>
              <a:t>HISTORIA Y FORMACIÓN ÉTICA Y CIUDADANA</a:t>
            </a:r>
            <a:endParaRPr lang="es-AR" sz="800" dirty="0">
              <a:solidFill>
                <a:schemeClr val="bg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3187075" y="3357562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HISTORIA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6437504" y="3357562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FORMACIÓN ÉTICA Y CIUDADANA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232140" y="2928934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CS. SOCIALES: GEOGRAFÍA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58" name="57 Rectángulo redondeado"/>
          <p:cNvSpPr/>
          <p:nvPr/>
        </p:nvSpPr>
        <p:spPr>
          <a:xfrm>
            <a:off x="3187075" y="2928934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GEOGRAFÍA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4812289" y="2928934"/>
            <a:ext cx="1547823" cy="42862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ECONOMÍA SOCIAL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8140109" y="2928934"/>
            <a:ext cx="1547823" cy="428628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PSICOLOGÍA LABORAL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62" name="61 Rectángulo redondeado"/>
          <p:cNvSpPr/>
          <p:nvPr/>
        </p:nvSpPr>
        <p:spPr>
          <a:xfrm>
            <a:off x="232140" y="2500306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EDUCACIÓN FÍSICA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232140" y="2091161"/>
            <a:ext cx="1407112" cy="3896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 EXTRANJERA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232140" y="164305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</a:t>
            </a:r>
            <a:r>
              <a:rPr lang="es-AR" sz="1100" dirty="0" smtClean="0">
                <a:solidFill>
                  <a:schemeClr val="tx1"/>
                </a:solidFill>
              </a:rPr>
              <a:t> 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3187075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 Y LITERATURA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1716643" y="164305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 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82" name="81 Rectángulo redondeado"/>
          <p:cNvSpPr/>
          <p:nvPr/>
        </p:nvSpPr>
        <p:spPr>
          <a:xfrm>
            <a:off x="4812289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 Y LITERATURA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84" name="83 Rectángulo redondeado"/>
          <p:cNvSpPr/>
          <p:nvPr/>
        </p:nvSpPr>
        <p:spPr>
          <a:xfrm>
            <a:off x="6437504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 Y LITERATURA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87" name="86 Rectángulo redondeado"/>
          <p:cNvSpPr/>
          <p:nvPr/>
        </p:nvSpPr>
        <p:spPr>
          <a:xfrm>
            <a:off x="1716643" y="207167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</a:t>
            </a:r>
            <a:r>
              <a:rPr lang="es-AR" sz="1100" dirty="0" smtClean="0">
                <a:solidFill>
                  <a:schemeClr val="tx1"/>
                </a:solidFill>
              </a:rPr>
              <a:t> </a:t>
            </a:r>
            <a:r>
              <a:rPr lang="es-AR" sz="1100" dirty="0" smtClean="0">
                <a:solidFill>
                  <a:schemeClr val="bg1"/>
                </a:solidFill>
              </a:rPr>
              <a:t>EXTRANJERA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3187075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 EXTRANJERA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91" name="90 Rectángulo redondeado"/>
          <p:cNvSpPr/>
          <p:nvPr/>
        </p:nvSpPr>
        <p:spPr>
          <a:xfrm>
            <a:off x="4812289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 EXTRANJERA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94" name="93 Rectángulo redondeado"/>
          <p:cNvSpPr/>
          <p:nvPr/>
        </p:nvSpPr>
        <p:spPr>
          <a:xfrm>
            <a:off x="6437504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LENGUA EXTRANJERA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1702572" y="2500306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EDUCACIÓN FÍSICA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3187075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EDUCACIÓN FÍSICA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98" name="97 Rectángulo redondeado"/>
          <p:cNvSpPr/>
          <p:nvPr/>
        </p:nvSpPr>
        <p:spPr>
          <a:xfrm>
            <a:off x="4812289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EDUCACIÓN FÍSICA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99" name="98 Rectángulo redondeado"/>
          <p:cNvSpPr/>
          <p:nvPr/>
        </p:nvSpPr>
        <p:spPr>
          <a:xfrm>
            <a:off x="6437504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dirty="0" smtClean="0">
                <a:solidFill>
                  <a:schemeClr val="bg1"/>
                </a:solidFill>
              </a:rPr>
              <a:t>EDUCACIÓN FÍSICA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232140" y="421481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bg1"/>
                </a:solidFill>
              </a:rPr>
              <a:t>EDUCACIÓN ARTÍSTICA: </a:t>
            </a:r>
            <a:r>
              <a:rPr lang="es-AR" sz="800" dirty="0" smtClean="0">
                <a:solidFill>
                  <a:schemeClr val="bg1"/>
                </a:solidFill>
              </a:rPr>
              <a:t>TEATRO, MÚSICA, ARTES VISUALES</a:t>
            </a:r>
            <a:endParaRPr lang="es-AR" sz="1100" dirty="0">
              <a:solidFill>
                <a:schemeClr val="bg1"/>
              </a:solidFill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323602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3496639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504446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6669677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120 CuadroTexto"/>
          <p:cNvSpPr txBox="1"/>
          <p:nvPr/>
        </p:nvSpPr>
        <p:spPr>
          <a:xfrm>
            <a:off x="837228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121 Rectángulo"/>
          <p:cNvSpPr/>
          <p:nvPr/>
        </p:nvSpPr>
        <p:spPr>
          <a:xfrm>
            <a:off x="3238488" y="357166"/>
            <a:ext cx="26432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GENERAL</a:t>
            </a:r>
            <a:endParaRPr lang="es-AR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5510263" y="5528930"/>
            <a:ext cx="3259161" cy="92440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ESPACIOS CURRICULARES NUEVOS</a:t>
            </a: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7329264" y="6021288"/>
            <a:ext cx="648072" cy="54868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7566290" y="3212976"/>
            <a:ext cx="19502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740" y="60549"/>
            <a:ext cx="5270246" cy="68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8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APA AUTOMOTRIZ copy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6250"/>
          <a:stretch>
            <a:fillRect/>
          </a:stretch>
        </p:blipFill>
        <p:spPr>
          <a:xfrm>
            <a:off x="1640632" y="188640"/>
            <a:ext cx="6912768" cy="6120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8758" y="71462"/>
            <a:ext cx="5249696" cy="6858000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3124606" y="203649"/>
            <a:ext cx="3443956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1777" y="3303862"/>
            <a:ext cx="275552" cy="25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9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Rectángulo redondeado"/>
          <p:cNvSpPr/>
          <p:nvPr/>
        </p:nvSpPr>
        <p:spPr>
          <a:xfrm>
            <a:off x="1625215" y="3655456"/>
            <a:ext cx="1407112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EDUCACIÓN TECNOLÓGICA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67" name="66 Rectángulo redondeado"/>
          <p:cNvSpPr/>
          <p:nvPr/>
        </p:nvSpPr>
        <p:spPr>
          <a:xfrm>
            <a:off x="3173038" y="3655456"/>
            <a:ext cx="1547823" cy="42862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FÍSICA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4875644" y="3655456"/>
            <a:ext cx="1547823" cy="4286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TERMODINAMICA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3" name="82 Rectángulo redondeado"/>
          <p:cNvSpPr/>
          <p:nvPr/>
        </p:nvSpPr>
        <p:spPr>
          <a:xfrm>
            <a:off x="77392" y="3226828"/>
            <a:ext cx="1407112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4" name="83 Rectángulo redondeado"/>
          <p:cNvSpPr/>
          <p:nvPr/>
        </p:nvSpPr>
        <p:spPr>
          <a:xfrm>
            <a:off x="1625215" y="3226828"/>
            <a:ext cx="1407112" cy="4286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CIENCIAS NATURALES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6" name="85 Rectángulo redondeado"/>
          <p:cNvSpPr/>
          <p:nvPr/>
        </p:nvSpPr>
        <p:spPr>
          <a:xfrm>
            <a:off x="77392" y="2798200"/>
            <a:ext cx="1407112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7" name="86 Rectángulo redondeado"/>
          <p:cNvSpPr/>
          <p:nvPr/>
        </p:nvSpPr>
        <p:spPr>
          <a:xfrm>
            <a:off x="1625215" y="2798200"/>
            <a:ext cx="1407112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8" name="87 Rectángulo redondeado"/>
          <p:cNvSpPr/>
          <p:nvPr/>
        </p:nvSpPr>
        <p:spPr>
          <a:xfrm>
            <a:off x="3173038" y="2798200"/>
            <a:ext cx="1547823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9" name="88 Rectángulo redondeado"/>
          <p:cNvSpPr/>
          <p:nvPr/>
        </p:nvSpPr>
        <p:spPr>
          <a:xfrm>
            <a:off x="4875644" y="2798200"/>
            <a:ext cx="1547823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6578249" y="2798200"/>
            <a:ext cx="1547823" cy="4286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MATEMÁTICA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1" name="90 Rectángulo redondeado"/>
          <p:cNvSpPr/>
          <p:nvPr/>
        </p:nvSpPr>
        <p:spPr>
          <a:xfrm>
            <a:off x="8368616" y="4084084"/>
            <a:ext cx="1419359" cy="4286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MARCO JURÍDICO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2" name="91 Rectángulo redondeado"/>
          <p:cNvSpPr/>
          <p:nvPr/>
        </p:nvSpPr>
        <p:spPr>
          <a:xfrm>
            <a:off x="3173003" y="4084084"/>
            <a:ext cx="1547823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AR" sz="1100" b="1" dirty="0" smtClean="0">
                <a:solidFill>
                  <a:schemeClr val="tx1"/>
                </a:solidFill>
              </a:rPr>
              <a:t>QUÍMICA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3" name="92 Rectángulo redondeado"/>
          <p:cNvSpPr/>
          <p:nvPr/>
        </p:nvSpPr>
        <p:spPr>
          <a:xfrm>
            <a:off x="4875644" y="4084084"/>
            <a:ext cx="1547823" cy="49704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ESTATICA Y</a:t>
            </a:r>
            <a:r>
              <a:rPr lang="es-AR" sz="1100" b="1" dirty="0" smtClean="0">
                <a:solidFill>
                  <a:schemeClr val="tx1"/>
                </a:solidFill>
              </a:rPr>
              <a:t> </a:t>
            </a:r>
            <a:r>
              <a:rPr lang="es-AR" sz="1000" b="1" dirty="0" smtClean="0">
                <a:solidFill>
                  <a:schemeClr val="tx1"/>
                </a:solidFill>
              </a:rPr>
              <a:t>RESISTENCIA DE MATERIALES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94" name="93 Rectángulo redondeado"/>
          <p:cNvSpPr/>
          <p:nvPr/>
        </p:nvSpPr>
        <p:spPr>
          <a:xfrm>
            <a:off x="6578249" y="4084084"/>
            <a:ext cx="1547823" cy="49704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ESFUERZOS , TENSIONES Y </a:t>
            </a:r>
            <a:r>
              <a:rPr lang="es-AR" sz="900" b="1" dirty="0" smtClean="0">
                <a:solidFill>
                  <a:schemeClr val="tx1"/>
                </a:solidFill>
              </a:rPr>
              <a:t>ESTRUCTURA</a:t>
            </a:r>
            <a:r>
              <a:rPr lang="es-AR" sz="1000" b="1" dirty="0" smtClean="0">
                <a:solidFill>
                  <a:schemeClr val="tx1"/>
                </a:solidFill>
              </a:rPr>
              <a:t> DEL VEHICULO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3173003" y="4512712"/>
            <a:ext cx="1547823" cy="4286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TECNOLOGÍA DE LA INFORMACIÓN Y LA  COMUNICACION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96" name="95 Rectángulo redondeado"/>
          <p:cNvSpPr/>
          <p:nvPr/>
        </p:nvSpPr>
        <p:spPr>
          <a:xfrm>
            <a:off x="6608903" y="3655456"/>
            <a:ext cx="1547823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ORGANIZACIÓN Y GESTION DE PRODUCCION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1779962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232139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3405177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5107783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6810388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8512994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6738950" y="357166"/>
            <a:ext cx="271464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sz="1600" b="1" dirty="0" smtClean="0">
                <a:solidFill>
                  <a:schemeClr val="tx1"/>
                </a:solidFill>
              </a:rPr>
              <a:t>FORMACIÓN CIENTÍFICA TECNOLÓGICA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8358177" y="3639664"/>
            <a:ext cx="1419359" cy="42862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SEGURIDAD E HIGIENE EN EL TRABAJO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8358201" y="4512712"/>
            <a:ext cx="1419336" cy="42862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HIDRAULICA Y SISTEMAS HIDRAULICOS</a:t>
            </a:r>
            <a:endParaRPr lang="es-AR" sz="900" b="1" dirty="0">
              <a:solidFill>
                <a:schemeClr val="tx1"/>
              </a:solidFill>
            </a:endParaRPr>
          </a:p>
        </p:txBody>
      </p:sp>
      <p:pic>
        <p:nvPicPr>
          <p:cNvPr id="31" name="30 Imagen" descr="TAPA AUTOMOTRIZ copy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6250" t="52986" b="32431"/>
          <a:stretch>
            <a:fillRect/>
          </a:stretch>
        </p:blipFill>
        <p:spPr>
          <a:xfrm>
            <a:off x="77393" y="214300"/>
            <a:ext cx="3405196" cy="8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28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-99392"/>
            <a:ext cx="9938595" cy="6858000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295" y="0"/>
            <a:ext cx="5310975" cy="686852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6" name="Elipse 4"/>
          <p:cNvSpPr/>
          <p:nvPr/>
        </p:nvSpPr>
        <p:spPr>
          <a:xfrm>
            <a:off x="2997120" y="145279"/>
            <a:ext cx="3443956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83303" y="3212976"/>
            <a:ext cx="23402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7551209" y="5719314"/>
            <a:ext cx="546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683302" y="6093296"/>
            <a:ext cx="413967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bg1"/>
                </a:solidFill>
              </a:rPr>
              <a:t>235</a:t>
            </a:r>
            <a:endParaRPr lang="es-A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6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 redondeado"/>
          <p:cNvSpPr/>
          <p:nvPr/>
        </p:nvSpPr>
        <p:spPr>
          <a:xfrm>
            <a:off x="1625181" y="2726762"/>
            <a:ext cx="1407112" cy="42862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DIBUJO TÉCNICO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0" name="69 Rectángulo redondeado"/>
          <p:cNvSpPr/>
          <p:nvPr/>
        </p:nvSpPr>
        <p:spPr>
          <a:xfrm>
            <a:off x="3173003" y="2726762"/>
            <a:ext cx="1547823" cy="42862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DIBUJO TÉCNICO ASISTIDO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71" name="70 Rectángulo redondeado"/>
          <p:cNvSpPr/>
          <p:nvPr/>
        </p:nvSpPr>
        <p:spPr>
          <a:xfrm>
            <a:off x="4875609" y="2726762"/>
            <a:ext cx="1547823" cy="428628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b="1" dirty="0">
                <a:solidFill>
                  <a:schemeClr val="tx1"/>
                </a:solidFill>
              </a:rPr>
              <a:t>DIBUJO </a:t>
            </a:r>
            <a:r>
              <a:rPr lang="es-AR" sz="800" b="1" dirty="0" smtClean="0">
                <a:solidFill>
                  <a:schemeClr val="tx1"/>
                </a:solidFill>
              </a:rPr>
              <a:t>TÉCNICO DE SISTEMAS DEL  AUTOMOTOR I</a:t>
            </a:r>
            <a:endParaRPr lang="es-AR" sz="800" b="1" dirty="0">
              <a:solidFill>
                <a:schemeClr val="tx1"/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6578215" y="2705331"/>
            <a:ext cx="1547823" cy="47149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800" b="1" dirty="0" smtClean="0">
              <a:solidFill>
                <a:schemeClr val="bg1"/>
              </a:solidFill>
            </a:endParaRPr>
          </a:p>
          <a:p>
            <a:pPr algn="ctr"/>
            <a:endParaRPr lang="es-AR" sz="800" b="1" dirty="0">
              <a:solidFill>
                <a:schemeClr val="bg1"/>
              </a:solidFill>
            </a:endParaRPr>
          </a:p>
          <a:p>
            <a:pPr algn="ctr"/>
            <a:r>
              <a:rPr lang="es-AR" sz="900" b="1" dirty="0" smtClean="0">
                <a:solidFill>
                  <a:schemeClr val="bg1"/>
                </a:solidFill>
              </a:rPr>
              <a:t>DIBUJO </a:t>
            </a:r>
            <a:r>
              <a:rPr lang="es-AR" sz="900" b="1" dirty="0">
                <a:solidFill>
                  <a:schemeClr val="bg1"/>
                </a:solidFill>
              </a:rPr>
              <a:t>TÉCNICO DE </a:t>
            </a:r>
            <a:r>
              <a:rPr lang="es-AR" sz="900" b="1" dirty="0" smtClean="0">
                <a:solidFill>
                  <a:schemeClr val="bg1"/>
                </a:solidFill>
              </a:rPr>
              <a:t>SISTEMAS </a:t>
            </a:r>
            <a:r>
              <a:rPr lang="es-AR" sz="900" b="1" dirty="0">
                <a:solidFill>
                  <a:schemeClr val="bg1"/>
                </a:solidFill>
              </a:rPr>
              <a:t>DEL  AUTOMOTOR </a:t>
            </a:r>
            <a:r>
              <a:rPr lang="es-AR" sz="900" b="1" dirty="0" smtClean="0">
                <a:solidFill>
                  <a:schemeClr val="bg1"/>
                </a:solidFill>
              </a:rPr>
              <a:t>II</a:t>
            </a:r>
            <a:endParaRPr lang="es-AR" sz="900" b="1" dirty="0">
              <a:solidFill>
                <a:schemeClr val="tx1"/>
              </a:solidFill>
            </a:endParaRPr>
          </a:p>
          <a:p>
            <a:pPr algn="ctr"/>
            <a:endParaRPr lang="es-AR" sz="800" b="1" dirty="0">
              <a:solidFill>
                <a:schemeClr val="tx1"/>
              </a:solidFill>
            </a:endParaRPr>
          </a:p>
          <a:p>
            <a:pPr algn="ctr"/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8280820" y="2726762"/>
            <a:ext cx="1547823" cy="42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b="1" dirty="0" smtClean="0">
                <a:solidFill>
                  <a:schemeClr val="tx1"/>
                </a:solidFill>
              </a:rPr>
              <a:t>ENSAYO Y RECTIFICACION DE COMPONENTES  AUTOMOTRICES </a:t>
            </a:r>
            <a:endParaRPr lang="es-AR" sz="800" b="1" dirty="0">
              <a:solidFill>
                <a:schemeClr val="tx1"/>
              </a:solidFill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3173003" y="3155390"/>
            <a:ext cx="1547823" cy="4286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ELECTROTECNIA I Y ELECTRICIDAD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75" name="74 Rectángulo redondeado"/>
          <p:cNvSpPr/>
          <p:nvPr/>
        </p:nvSpPr>
        <p:spPr>
          <a:xfrm>
            <a:off x="4875609" y="3155390"/>
            <a:ext cx="1547823" cy="4286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ELECTROTECNIA  </a:t>
            </a:r>
            <a:r>
              <a:rPr lang="es-AR" sz="900" b="1" dirty="0">
                <a:solidFill>
                  <a:schemeClr val="tx1"/>
                </a:solidFill>
              </a:rPr>
              <a:t>Y </a:t>
            </a:r>
            <a:r>
              <a:rPr lang="es-AR" sz="900" b="1" dirty="0" smtClean="0">
                <a:solidFill>
                  <a:schemeClr val="tx1"/>
                </a:solidFill>
              </a:rPr>
              <a:t>ELECTRICIDAD DEL AUTOMOTOR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6578215" y="3155390"/>
            <a:ext cx="1547823" cy="4286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800" b="1" dirty="0" smtClean="0">
              <a:solidFill>
                <a:schemeClr val="bg1"/>
              </a:solidFill>
            </a:endParaRPr>
          </a:p>
          <a:p>
            <a:pPr algn="ctr"/>
            <a:r>
              <a:rPr lang="es-AR" sz="800" b="1" dirty="0" smtClean="0">
                <a:solidFill>
                  <a:schemeClr val="tx1"/>
                </a:solidFill>
              </a:rPr>
              <a:t>ELECTRICIDAD  Y ELECTRONICA  </a:t>
            </a:r>
            <a:r>
              <a:rPr lang="es-AR" sz="800" b="1" dirty="0">
                <a:solidFill>
                  <a:schemeClr val="tx1"/>
                </a:solidFill>
              </a:rPr>
              <a:t>DEL </a:t>
            </a:r>
            <a:r>
              <a:rPr lang="es-AR" sz="800" b="1" dirty="0" smtClean="0">
                <a:solidFill>
                  <a:schemeClr val="tx1"/>
                </a:solidFill>
              </a:rPr>
              <a:t>AUTOMOTOR I</a:t>
            </a:r>
            <a:endParaRPr lang="es-AR" sz="800" b="1" dirty="0">
              <a:solidFill>
                <a:schemeClr val="tx1"/>
              </a:solidFill>
            </a:endParaRPr>
          </a:p>
          <a:p>
            <a:pPr algn="ctr"/>
            <a:endParaRPr lang="es-AR" sz="1100" b="1" dirty="0">
              <a:solidFill>
                <a:schemeClr val="bg1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8280820" y="3155390"/>
            <a:ext cx="1547823" cy="4286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b="1" dirty="0">
                <a:solidFill>
                  <a:schemeClr val="tx1"/>
                </a:solidFill>
              </a:rPr>
              <a:t>ELECTRICIDAD  Y ELECTRONICA  DEL AUTOMOTOR </a:t>
            </a:r>
            <a:r>
              <a:rPr lang="es-AR" sz="800" b="1" dirty="0" smtClean="0">
                <a:solidFill>
                  <a:schemeClr val="tx1"/>
                </a:solidFill>
              </a:rPr>
              <a:t>II</a:t>
            </a:r>
            <a:endParaRPr lang="es-AR" sz="800" b="1" dirty="0">
              <a:solidFill>
                <a:schemeClr val="tx1"/>
              </a:solidFill>
            </a:endParaRPr>
          </a:p>
        </p:txBody>
      </p:sp>
      <p:sp>
        <p:nvSpPr>
          <p:cNvPr id="78" name="77 Rectángulo redondeado"/>
          <p:cNvSpPr/>
          <p:nvPr/>
        </p:nvSpPr>
        <p:spPr>
          <a:xfrm>
            <a:off x="4875609" y="3584018"/>
            <a:ext cx="1547823" cy="42862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 smtClean="0">
                <a:solidFill>
                  <a:schemeClr val="tx1"/>
                </a:solidFill>
              </a:rPr>
              <a:t>TECNOLOGIA  DE LOS MATERIALES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79" name="78 Rectángulo redondeado"/>
          <p:cNvSpPr/>
          <p:nvPr/>
        </p:nvSpPr>
        <p:spPr>
          <a:xfrm>
            <a:off x="6578215" y="3584018"/>
            <a:ext cx="1547823" cy="42862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MECANICA Y  MECANISMOS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8280820" y="3584018"/>
            <a:ext cx="1547823" cy="428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PROYECTO DE BIENES Y SERVICIOS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81" name="80 Rectángulo redondeado"/>
          <p:cNvSpPr/>
          <p:nvPr/>
        </p:nvSpPr>
        <p:spPr>
          <a:xfrm>
            <a:off x="6578215" y="4012646"/>
            <a:ext cx="1547823" cy="428628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bg1"/>
                </a:solidFill>
              </a:rPr>
              <a:t>M</a:t>
            </a:r>
            <a:r>
              <a:rPr lang="es-AR" sz="1100" b="1" dirty="0" smtClean="0">
                <a:solidFill>
                  <a:schemeClr val="tx1"/>
                </a:solidFill>
              </a:rPr>
              <a:t>OTORES Y SISTEMAS AUTOMOTRICES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82" name="81 Rectángulo redondeado"/>
          <p:cNvSpPr/>
          <p:nvPr/>
        </p:nvSpPr>
        <p:spPr>
          <a:xfrm>
            <a:off x="4875608" y="4012646"/>
            <a:ext cx="1575513" cy="428628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MOTORES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77357" y="2298134"/>
            <a:ext cx="1407112" cy="42862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98" name="97 Rectángulo redondeado"/>
          <p:cNvSpPr/>
          <p:nvPr/>
        </p:nvSpPr>
        <p:spPr>
          <a:xfrm>
            <a:off x="1625181" y="2298134"/>
            <a:ext cx="1407112" cy="42862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 smtClean="0">
                <a:solidFill>
                  <a:schemeClr val="tx1"/>
                </a:solidFill>
              </a:rPr>
              <a:t>TALLER TÉCNICO PRE-PROFESIONAL</a:t>
            </a:r>
            <a:endParaRPr lang="es-AR" sz="1050" b="1" dirty="0">
              <a:solidFill>
                <a:schemeClr val="tx1"/>
              </a:solidFill>
            </a:endParaRPr>
          </a:p>
        </p:txBody>
      </p:sp>
      <p:sp>
        <p:nvSpPr>
          <p:cNvPr id="99" name="98 Rectángulo redondeado"/>
          <p:cNvSpPr/>
          <p:nvPr/>
        </p:nvSpPr>
        <p:spPr>
          <a:xfrm>
            <a:off x="3173003" y="2317617"/>
            <a:ext cx="1547823" cy="389662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PRACTICAS DE  TALLER EN AUTOMOTORES 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100" name="99 Rectángulo redondeado"/>
          <p:cNvSpPr/>
          <p:nvPr/>
        </p:nvSpPr>
        <p:spPr>
          <a:xfrm>
            <a:off x="4875609" y="2298134"/>
            <a:ext cx="1547823" cy="42862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900" b="1" dirty="0" smtClean="0">
              <a:solidFill>
                <a:schemeClr val="tx1"/>
              </a:solidFill>
            </a:endParaRPr>
          </a:p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PRACTICAS </a:t>
            </a:r>
            <a:r>
              <a:rPr lang="es-AR" sz="900" b="1" dirty="0">
                <a:solidFill>
                  <a:schemeClr val="tx1"/>
                </a:solidFill>
              </a:rPr>
              <a:t>DE  TALLER EN AUTOMOTORES </a:t>
            </a:r>
            <a:r>
              <a:rPr lang="es-AR" sz="900" b="1" dirty="0" smtClean="0">
                <a:solidFill>
                  <a:schemeClr val="tx1"/>
                </a:solidFill>
              </a:rPr>
              <a:t>II</a:t>
            </a:r>
            <a:endParaRPr lang="es-AR" sz="900" b="1" dirty="0">
              <a:solidFill>
                <a:schemeClr val="tx1"/>
              </a:solidFill>
            </a:endParaRPr>
          </a:p>
          <a:p>
            <a:pPr algn="ctr"/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6578215" y="2298134"/>
            <a:ext cx="1547823" cy="42862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solidFill>
                  <a:schemeClr val="tx1"/>
                </a:solidFill>
              </a:rPr>
              <a:t>PRACTICAS DE  TALLER EN AUTOMOTORES </a:t>
            </a:r>
            <a:r>
              <a:rPr lang="es-AR" sz="900" b="1" dirty="0" smtClean="0">
                <a:solidFill>
                  <a:schemeClr val="tx1"/>
                </a:solidFill>
              </a:rPr>
              <a:t>III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102" name="101 Rectángulo redondeado"/>
          <p:cNvSpPr/>
          <p:nvPr/>
        </p:nvSpPr>
        <p:spPr>
          <a:xfrm>
            <a:off x="8280820" y="2298134"/>
            <a:ext cx="1547823" cy="428628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solidFill>
                  <a:schemeClr val="tx1"/>
                </a:solidFill>
              </a:rPr>
              <a:t>PRACTICAS DE  TALLER EN AUTOMOTORES </a:t>
            </a:r>
            <a:r>
              <a:rPr lang="es-AR" sz="900" b="1" dirty="0" smtClean="0">
                <a:solidFill>
                  <a:schemeClr val="tx1"/>
                </a:solidFill>
              </a:rPr>
              <a:t>IV</a:t>
            </a:r>
            <a:endParaRPr lang="es-AR" sz="900" b="1" dirty="0">
              <a:solidFill>
                <a:schemeClr val="tx1"/>
              </a:solidFill>
            </a:endParaRPr>
          </a:p>
        </p:txBody>
      </p:sp>
      <p:sp>
        <p:nvSpPr>
          <p:cNvPr id="103" name="102 Rectángulo redondeado"/>
          <p:cNvSpPr/>
          <p:nvPr/>
        </p:nvSpPr>
        <p:spPr>
          <a:xfrm>
            <a:off x="8280820" y="4441274"/>
            <a:ext cx="1547823" cy="5719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b="1" dirty="0" smtClean="0">
                <a:solidFill>
                  <a:schemeClr val="tx1"/>
                </a:solidFill>
              </a:rPr>
              <a:t>SISTEMAS  DE  TRANSMISION SUSPENSION,DIRECCION Y FRENOS</a:t>
            </a:r>
            <a:endParaRPr lang="es-AR" sz="800" b="1" dirty="0">
              <a:solidFill>
                <a:schemeClr val="tx1"/>
              </a:solidFill>
            </a:endParaRPr>
          </a:p>
        </p:txBody>
      </p:sp>
      <p:sp>
        <p:nvSpPr>
          <p:cNvPr id="104" name="103 Rectángulo redondeado"/>
          <p:cNvSpPr/>
          <p:nvPr/>
        </p:nvSpPr>
        <p:spPr>
          <a:xfrm>
            <a:off x="4875608" y="4441274"/>
            <a:ext cx="1575513" cy="42788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MECANICA  TECNICA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1779962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232139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109 CuadroTexto"/>
          <p:cNvSpPr txBox="1"/>
          <p:nvPr/>
        </p:nvSpPr>
        <p:spPr>
          <a:xfrm>
            <a:off x="3405177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110 CuadroTexto"/>
          <p:cNvSpPr txBox="1"/>
          <p:nvPr/>
        </p:nvSpPr>
        <p:spPr>
          <a:xfrm>
            <a:off x="5107783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111 CuadroTexto"/>
          <p:cNvSpPr txBox="1"/>
          <p:nvPr/>
        </p:nvSpPr>
        <p:spPr>
          <a:xfrm>
            <a:off x="6810388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112 CuadroTexto"/>
          <p:cNvSpPr txBox="1"/>
          <p:nvPr/>
        </p:nvSpPr>
        <p:spPr>
          <a:xfrm>
            <a:off x="8512994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113 Rectángulo"/>
          <p:cNvSpPr/>
          <p:nvPr/>
        </p:nvSpPr>
        <p:spPr>
          <a:xfrm>
            <a:off x="6024570" y="285728"/>
            <a:ext cx="3571900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FORMACIÓN TÉCNICA ESPECÍFICA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8280820" y="4012646"/>
            <a:ext cx="1547823" cy="428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COMBUSTIBLES  Y  SISTEMAS  DE ALIMENTACION</a:t>
            </a:r>
            <a:endParaRPr lang="es-AR" sz="900" b="1" dirty="0">
              <a:solidFill>
                <a:schemeClr val="tx1"/>
              </a:solidFill>
            </a:endParaRPr>
          </a:p>
        </p:txBody>
      </p:sp>
      <p:pic>
        <p:nvPicPr>
          <p:cNvPr id="34" name="33 Imagen" descr="TAPA AUTOMOTRIZ copy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56250" t="52986" b="32431"/>
          <a:stretch>
            <a:fillRect/>
          </a:stretch>
        </p:blipFill>
        <p:spPr>
          <a:xfrm>
            <a:off x="77356" y="286308"/>
            <a:ext cx="3795524" cy="1126468"/>
          </a:xfrm>
          <a:prstGeom prst="rect">
            <a:avLst/>
          </a:prstGeom>
        </p:spPr>
      </p:pic>
      <p:sp>
        <p:nvSpPr>
          <p:cNvPr id="2" name="1 Flecha derecha"/>
          <p:cNvSpPr/>
          <p:nvPr/>
        </p:nvSpPr>
        <p:spPr>
          <a:xfrm>
            <a:off x="4720826" y="3099386"/>
            <a:ext cx="282649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36 Flecha derecha"/>
          <p:cNvSpPr/>
          <p:nvPr/>
        </p:nvSpPr>
        <p:spPr>
          <a:xfrm>
            <a:off x="8123739" y="3193019"/>
            <a:ext cx="282649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37 Flecha derecha"/>
          <p:cNvSpPr/>
          <p:nvPr/>
        </p:nvSpPr>
        <p:spPr>
          <a:xfrm>
            <a:off x="6423431" y="3150183"/>
            <a:ext cx="282649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Flecha curvada hacia la derecha"/>
          <p:cNvSpPr/>
          <p:nvPr/>
        </p:nvSpPr>
        <p:spPr>
          <a:xfrm>
            <a:off x="6350718" y="2512448"/>
            <a:ext cx="563933" cy="1845775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FF00"/>
              </a:solidFill>
            </a:endParaRPr>
          </a:p>
        </p:txBody>
      </p:sp>
      <p:sp>
        <p:nvSpPr>
          <p:cNvPr id="5" name="4 Flecha curvada hacia la izquierda"/>
          <p:cNvSpPr/>
          <p:nvPr/>
        </p:nvSpPr>
        <p:spPr>
          <a:xfrm>
            <a:off x="7932560" y="2536199"/>
            <a:ext cx="386956" cy="916552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780913" y="5661248"/>
            <a:ext cx="2854075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ARTICULACIONES  VERTICALES  Y HORIZONTALES</a:t>
            </a:r>
            <a:endParaRPr lang="es-A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54098"/>
          </a:xfr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  <a:t>ARTICULACIONES INNOVADORAS EN </a:t>
            </a:r>
            <a:r>
              <a:rPr lang="es-AR" sz="1600" dirty="0">
                <a:solidFill>
                  <a:schemeClr val="tx1"/>
                </a:solidFill>
                <a:latin typeface="Arial Black" pitchFamily="34" charset="0"/>
              </a:rPr>
              <a:t>LOS ESPACIOS </a:t>
            </a:r>
            <a: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  <a:t>CURRICULARES</a:t>
            </a:r>
            <a:b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s-AR" sz="1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s-AR" sz="1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s-AR" sz="14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s-AR" sz="1400" dirty="0" smtClean="0">
                <a:solidFill>
                  <a:srgbClr val="000099"/>
                </a:solidFill>
                <a:latin typeface="Arial Black" pitchFamily="34" charset="0"/>
              </a:rPr>
              <a:t>EJEMPLO DE ARTICULACIÓN </a:t>
            </a:r>
            <a:r>
              <a:rPr lang="es-AR" sz="1400" b="1" dirty="0" smtClean="0">
                <a:solidFill>
                  <a:srgbClr val="000099"/>
                </a:solidFill>
                <a:latin typeface="Arial Black" pitchFamily="34" charset="0"/>
              </a:rPr>
              <a:t>VERTICAL DE  </a:t>
            </a:r>
            <a:r>
              <a:rPr lang="es-AR" sz="1400" dirty="0" smtClean="0">
                <a:solidFill>
                  <a:srgbClr val="000099"/>
                </a:solidFill>
                <a:latin typeface="Arial Black" pitchFamily="34" charset="0"/>
              </a:rPr>
              <a:t>4</a:t>
            </a:r>
            <a:r>
              <a:rPr lang="es-AR" sz="1400" b="1" dirty="0" smtClean="0">
                <a:solidFill>
                  <a:srgbClr val="000099"/>
                </a:solidFill>
                <a:latin typeface="Arial Black" pitchFamily="34" charset="0"/>
              </a:rPr>
              <a:t>° AÑO</a:t>
            </a:r>
            <a:r>
              <a:rPr lang="es-AR" sz="1400" b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AR" sz="14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s-AR" sz="1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s-AR" sz="900" dirty="0" smtClean="0"/>
              <a:t/>
            </a:r>
            <a:br>
              <a:rPr lang="es-AR" sz="900" dirty="0" smtClean="0"/>
            </a:br>
            <a:endParaRPr lang="es-AR" sz="9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1052737"/>
            <a:ext cx="8915400" cy="507342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s-ES" sz="1800" b="1" dirty="0" smtClean="0">
              <a:latin typeface="Arial Black" pitchFamily="34" charset="0"/>
            </a:endParaRPr>
          </a:p>
          <a:p>
            <a:pPr marL="0" lvl="0" indent="0" algn="ctr">
              <a:buNone/>
            </a:pPr>
            <a:endParaRPr lang="es-ES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0" lvl="0" indent="0" algn="ctr">
              <a:buNone/>
            </a:pPr>
            <a:r>
              <a:rPr lang="es-ES" sz="2000" b="1" dirty="0" smtClean="0">
                <a:latin typeface="Arial Black" pitchFamily="34" charset="0"/>
              </a:rPr>
              <a:t>MOTORES</a:t>
            </a:r>
          </a:p>
          <a:p>
            <a:pPr marL="0" lvl="0" indent="0" algn="ctr">
              <a:buNone/>
            </a:pPr>
            <a:endParaRPr lang="es-ES" sz="1600" b="1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lvl="0"/>
            <a:r>
              <a:rPr lang="es-ES" sz="1600" dirty="0" smtClean="0">
                <a:solidFill>
                  <a:srgbClr val="000099"/>
                </a:solidFill>
                <a:latin typeface="Arial Black" pitchFamily="34" charset="0"/>
              </a:rPr>
              <a:t>Caracterización de </a:t>
            </a:r>
            <a:r>
              <a:rPr lang="es-ES" sz="1600" dirty="0">
                <a:solidFill>
                  <a:srgbClr val="000099"/>
                </a:solidFill>
                <a:latin typeface="Arial Black" pitchFamily="34" charset="0"/>
              </a:rPr>
              <a:t>los ciclos  Otto y ciclo </a:t>
            </a:r>
            <a:r>
              <a:rPr lang="es-ES" sz="1600" dirty="0" smtClean="0">
                <a:solidFill>
                  <a:srgbClr val="000099"/>
                </a:solidFill>
                <a:latin typeface="Arial Black" pitchFamily="34" charset="0"/>
              </a:rPr>
              <a:t>Diésel, </a:t>
            </a:r>
            <a:r>
              <a:rPr lang="es-ES" sz="1600" dirty="0">
                <a:solidFill>
                  <a:srgbClr val="000099"/>
                </a:solidFill>
                <a:latin typeface="Arial Black" pitchFamily="34" charset="0"/>
              </a:rPr>
              <a:t>de dos y cuatro tiempos, motores rotativos, turbinas de gas y sistemas híbridos. </a:t>
            </a:r>
            <a:endParaRPr lang="es-AR" sz="1600" dirty="0">
              <a:solidFill>
                <a:srgbClr val="000099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endParaRPr lang="es-AR" sz="16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s-AR" sz="2000" b="1" dirty="0" smtClean="0">
                <a:latin typeface="Arial Black" pitchFamily="34" charset="0"/>
              </a:rPr>
              <a:t>PRÁCTICAS DE TALLER EN AUTOMOTORES  II</a:t>
            </a:r>
          </a:p>
          <a:p>
            <a:pPr marL="0" indent="0" algn="ctr">
              <a:buNone/>
            </a:pPr>
            <a:endParaRPr lang="es-AR" sz="1600" b="1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lvl="0"/>
            <a:r>
              <a:rPr lang="es-AR" sz="1600" dirty="0">
                <a:solidFill>
                  <a:srgbClr val="000099"/>
                </a:solidFill>
                <a:latin typeface="Arial Black" pitchFamily="34" charset="0"/>
              </a:rPr>
              <a:t>Descripción de los componentes de los motores de 2T y 4T, nafta y diésel, motores rotativos, turbinas de gas, sistemas híbridos. su funcionamiento y fallas.</a:t>
            </a:r>
          </a:p>
          <a:p>
            <a:pPr marL="0" lvl="0" indent="0">
              <a:buNone/>
            </a:pPr>
            <a:endParaRPr lang="es-AR" sz="16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marL="0" lvl="0" indent="0">
              <a:buNone/>
            </a:pPr>
            <a:endParaRPr lang="es-ES" sz="1300" dirty="0" smtClean="0"/>
          </a:p>
          <a:p>
            <a:pPr lvl="0"/>
            <a:endParaRPr lang="es-AR" sz="1300" dirty="0"/>
          </a:p>
          <a:p>
            <a:endParaRPr lang="es-AR" dirty="0"/>
          </a:p>
        </p:txBody>
      </p:sp>
      <p:pic>
        <p:nvPicPr>
          <p:cNvPr id="5" name="4 Imagen" descr="TAPA AUTOMOTRIZ copy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56250" t="52986" b="32431"/>
          <a:stretch>
            <a:fillRect/>
          </a:stretch>
        </p:blipFill>
        <p:spPr>
          <a:xfrm>
            <a:off x="6219349" y="5786454"/>
            <a:ext cx="3686651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3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54098"/>
          </a:xfr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  <a:t>ARTICULACIONES INNOVADORAS EN </a:t>
            </a:r>
            <a:r>
              <a:rPr lang="es-AR" sz="1600" dirty="0">
                <a:solidFill>
                  <a:schemeClr val="tx1"/>
                </a:solidFill>
                <a:latin typeface="Arial Black" pitchFamily="34" charset="0"/>
              </a:rPr>
              <a:t>LOS ESPACIOS </a:t>
            </a:r>
            <a: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  <a:t>CURRICULARES</a:t>
            </a:r>
            <a:b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s-AR" sz="1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s-AR" sz="1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s-AR" sz="1400" b="1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AR" sz="1400" dirty="0" smtClean="0">
                <a:solidFill>
                  <a:schemeClr val="tx2"/>
                </a:solidFill>
                <a:latin typeface="Arial Black" pitchFamily="34" charset="0"/>
              </a:rPr>
              <a:t>EJEMPLO DE ARTICULACIÓN </a:t>
            </a:r>
            <a:r>
              <a:rPr lang="es-AR" sz="1400" b="1" dirty="0" smtClean="0">
                <a:solidFill>
                  <a:schemeClr val="tx2"/>
                </a:solidFill>
                <a:latin typeface="Arial Black" pitchFamily="34" charset="0"/>
              </a:rPr>
              <a:t>VERTICAL DE  </a:t>
            </a:r>
            <a:r>
              <a:rPr lang="es-AR" sz="1400" dirty="0" smtClean="0">
                <a:solidFill>
                  <a:schemeClr val="tx2"/>
                </a:solidFill>
                <a:latin typeface="Arial Black" pitchFamily="34" charset="0"/>
              </a:rPr>
              <a:t>5</a:t>
            </a:r>
            <a:r>
              <a:rPr lang="es-AR" sz="1400" b="1" dirty="0" smtClean="0">
                <a:solidFill>
                  <a:schemeClr val="tx2"/>
                </a:solidFill>
                <a:latin typeface="Arial Black" pitchFamily="34" charset="0"/>
              </a:rPr>
              <a:t>° AÑO </a:t>
            </a:r>
            <a:r>
              <a:rPr lang="es-AR" sz="14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s-AR" sz="14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s-AR" sz="900" dirty="0" smtClean="0"/>
              <a:t/>
            </a:r>
            <a:br>
              <a:rPr lang="es-AR" sz="900" dirty="0" smtClean="0"/>
            </a:br>
            <a:endParaRPr lang="es-AR" sz="9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9095" y="128586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s-ES" sz="2000" b="1" dirty="0" smtClean="0">
                <a:latin typeface="Arial Black" pitchFamily="34" charset="0"/>
              </a:rPr>
              <a:t>MOTORES  Y SISTEMAS AUTOMOTRICES</a:t>
            </a:r>
          </a:p>
          <a:p>
            <a:pPr marL="0" indent="0" algn="ctr">
              <a:buNone/>
            </a:pPr>
            <a:endParaRPr lang="es-AR" sz="13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pPr lvl="0"/>
            <a:r>
              <a:rPr lang="es-ES" sz="1600" dirty="0" smtClean="0">
                <a:solidFill>
                  <a:srgbClr val="000099"/>
                </a:solidFill>
                <a:latin typeface="Arial Black" pitchFamily="34" charset="0"/>
              </a:rPr>
              <a:t>Análisis de los sistemas hidráulicos de frenado servofreno, válvula de solenoide para el sistema ABS .</a:t>
            </a:r>
            <a:endParaRPr lang="es-AR" sz="16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0" lvl="0" indent="0" algn="ctr">
              <a:buNone/>
            </a:pPr>
            <a:endParaRPr lang="es-AR" sz="20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0" lvl="0" indent="0" algn="ctr">
              <a:buNone/>
            </a:pPr>
            <a:r>
              <a:rPr lang="es-AR" sz="2000" b="1" dirty="0" smtClean="0">
                <a:latin typeface="Arial Black" pitchFamily="34" charset="0"/>
              </a:rPr>
              <a:t>PRACTICAS DE TALLER EN AUTOMOTORES  III</a:t>
            </a:r>
          </a:p>
          <a:p>
            <a:pPr marL="0" lvl="0" indent="0" algn="ctr">
              <a:buNone/>
            </a:pPr>
            <a:endParaRPr lang="es-AR" sz="13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r>
              <a:rPr lang="es-ES" sz="1600" dirty="0" smtClean="0">
                <a:solidFill>
                  <a:srgbClr val="000099"/>
                </a:solidFill>
                <a:latin typeface="Arial Black" pitchFamily="34" charset="0"/>
              </a:rPr>
              <a:t>Montaje y desmontaje, control y reparación de sistemas de accionamientos de los sistemas de frenado hidráulicos neumáticos  y ABS (Sistema antibloqueo de frenos). </a:t>
            </a:r>
          </a:p>
          <a:p>
            <a:endParaRPr lang="es-AR" dirty="0"/>
          </a:p>
        </p:txBody>
      </p:sp>
      <p:pic>
        <p:nvPicPr>
          <p:cNvPr id="6" name="5 Imagen" descr="TAPA AUTOMOTRIZ copy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56250" t="52986" b="32431"/>
          <a:stretch>
            <a:fillRect/>
          </a:stretch>
        </p:blipFill>
        <p:spPr>
          <a:xfrm>
            <a:off x="6219349" y="5786454"/>
            <a:ext cx="3686651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46"/>
          </a:xfr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AR" sz="1600" dirty="0" smtClean="0">
                <a:solidFill>
                  <a:srgbClr val="00B0F0"/>
                </a:solidFill>
                <a:latin typeface="Cooper Black" pitchFamily="18" charset="0"/>
              </a:rPr>
              <a:t/>
            </a:r>
            <a:br>
              <a:rPr lang="es-AR" sz="1600" dirty="0" smtClean="0">
                <a:solidFill>
                  <a:srgbClr val="00B0F0"/>
                </a:solidFill>
                <a:latin typeface="Cooper Black" pitchFamily="18" charset="0"/>
              </a:rPr>
            </a:br>
            <a: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  <a:t>ARTICULACIÓN  HORIZONTALES DE  </a:t>
            </a:r>
            <a:b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s-AR" sz="1600" dirty="0" smtClean="0">
                <a:solidFill>
                  <a:schemeClr val="tx1"/>
                </a:solidFill>
                <a:latin typeface="Arial Black" pitchFamily="34" charset="0"/>
              </a:rPr>
              <a:t>ELECTROTECNIA  - ELECTRICIDAD - ELECTRONICA </a:t>
            </a:r>
            <a:r>
              <a:rPr lang="es-AR" sz="1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s-AR" sz="1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s-AR" sz="1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s-AR" sz="1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s-AR" sz="1400" dirty="0" smtClean="0">
                <a:solidFill>
                  <a:schemeClr val="tx1"/>
                </a:solidFill>
                <a:latin typeface="Arial Black" pitchFamily="34" charset="0"/>
              </a:rPr>
              <a:t>EJEMPLOS</a:t>
            </a:r>
            <a:r>
              <a:rPr lang="es-AR" sz="1400" dirty="0">
                <a:solidFill>
                  <a:schemeClr val="tx1"/>
                </a:solidFill>
                <a:latin typeface="Arial Black" pitchFamily="34" charset="0"/>
              </a:rPr>
              <a:t>:</a:t>
            </a:r>
            <a:r>
              <a:rPr lang="es-AR" sz="1400" b="1" dirty="0" smtClean="0"/>
              <a:t/>
            </a:r>
            <a:br>
              <a:rPr lang="es-AR" sz="1400" b="1" dirty="0" smtClean="0"/>
            </a:br>
            <a:endParaRPr lang="es-AR" sz="11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5300" y="908721"/>
            <a:ext cx="8915400" cy="5217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AR" sz="1200" b="1" dirty="0"/>
          </a:p>
          <a:p>
            <a:pPr marL="0" indent="0" algn="ctr">
              <a:buNone/>
            </a:pPr>
            <a:endParaRPr lang="es-AR" sz="1400" b="1" dirty="0" smtClean="0"/>
          </a:p>
          <a:p>
            <a:pPr marL="0" indent="0" algn="ctr">
              <a:buNone/>
            </a:pPr>
            <a:r>
              <a:rPr lang="es-A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ELECTROTECNIA Y ELECTRICIDAD DEL AUTOMOTOR- 4°AÑO</a:t>
            </a:r>
          </a:p>
          <a:p>
            <a:pPr marL="0" lvl="0" indent="0">
              <a:buNone/>
            </a:pPr>
            <a:endParaRPr lang="es-AR" sz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s-AR" sz="1400" b="1" dirty="0">
                <a:solidFill>
                  <a:srgbClr val="000099"/>
                </a:solidFill>
                <a:latin typeface="Arial Black" pitchFamily="34" charset="0"/>
              </a:rPr>
              <a:t>Comprensión del principio de encendido del automotor,  de funcionamiento y sus componentes. </a:t>
            </a:r>
            <a:endParaRPr lang="es-AR" sz="14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lvl="0"/>
            <a:endParaRPr lang="es-AR" sz="1400" b="1" dirty="0">
              <a:solidFill>
                <a:srgbClr val="000099"/>
              </a:solidFill>
              <a:latin typeface="Arial Black" pitchFamily="34" charset="0"/>
            </a:endParaRPr>
          </a:p>
          <a:p>
            <a:pPr lvl="0"/>
            <a:r>
              <a:rPr lang="es-AR" sz="1400" b="1" dirty="0">
                <a:solidFill>
                  <a:srgbClr val="000099"/>
                </a:solidFill>
                <a:latin typeface="Arial Black" pitchFamily="34" charset="0"/>
              </a:rPr>
              <a:t>Análisis de circuitos y del funcionamiento de Instrumentos analógicos y </a:t>
            </a:r>
            <a:r>
              <a:rPr lang="es-AR" sz="1400" b="1" dirty="0" smtClean="0">
                <a:solidFill>
                  <a:srgbClr val="000099"/>
                </a:solidFill>
                <a:latin typeface="Arial Black" pitchFamily="34" charset="0"/>
              </a:rPr>
              <a:t>digitales</a:t>
            </a:r>
          </a:p>
          <a:p>
            <a:pPr marL="0" lvl="0" indent="0">
              <a:buNone/>
            </a:pPr>
            <a:endPara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lvl="0" indent="0" algn="ctr">
              <a:buNone/>
            </a:pPr>
            <a:r>
              <a:rPr lang="es-E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ELECTRICIDAD Y ELECTRONICA DEL AUTOMOTOR  I- 5°AÑO</a:t>
            </a:r>
          </a:p>
          <a:p>
            <a:pPr marL="0" indent="0" algn="ctr">
              <a:buNone/>
            </a:pPr>
            <a:endParaRPr lang="es-A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s-ES" sz="1400" b="1" dirty="0" smtClean="0">
                <a:solidFill>
                  <a:srgbClr val="000099"/>
                </a:solidFill>
                <a:latin typeface="Arial Black" pitchFamily="34" charset="0"/>
              </a:rPr>
              <a:t>Conocimiento </a:t>
            </a:r>
            <a:r>
              <a:rPr lang="es-ES" sz="1400" b="1" dirty="0">
                <a:solidFill>
                  <a:srgbClr val="000099"/>
                </a:solidFill>
                <a:latin typeface="Arial Black" pitchFamily="34" charset="0"/>
              </a:rPr>
              <a:t>de los módulos electrónicos de seguridad, su funcionamiento y  los componentes del sistema. </a:t>
            </a:r>
            <a:endParaRPr lang="es-ES" sz="14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lvl="0">
              <a:buNone/>
            </a:pPr>
            <a:endParaRPr lang="es-ES" sz="14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lvl="0"/>
            <a:r>
              <a:rPr lang="es-ES" sz="1400" b="1" dirty="0" smtClean="0">
                <a:solidFill>
                  <a:srgbClr val="000099"/>
                </a:solidFill>
                <a:latin typeface="Arial Black" pitchFamily="34" charset="0"/>
              </a:rPr>
              <a:t>Reconocimiento </a:t>
            </a:r>
            <a:r>
              <a:rPr lang="es-ES" sz="1400" b="1" dirty="0">
                <a:solidFill>
                  <a:srgbClr val="000099"/>
                </a:solidFill>
                <a:latin typeface="Arial Black" pitchFamily="34" charset="0"/>
              </a:rPr>
              <a:t>del funcionamiento  de   Instrumentos analógicos y digitales para monitoreo</a:t>
            </a:r>
            <a:r>
              <a:rPr lang="es-ES" sz="1400" b="1" dirty="0" smtClean="0">
                <a:solidFill>
                  <a:srgbClr val="000099"/>
                </a:solidFill>
                <a:latin typeface="Arial Black" pitchFamily="34" charset="0"/>
              </a:rPr>
              <a:t>;  sistema </a:t>
            </a:r>
            <a:r>
              <a:rPr lang="es-ES" sz="1400" b="1" dirty="0">
                <a:solidFill>
                  <a:srgbClr val="000099"/>
                </a:solidFill>
                <a:latin typeface="Arial Black" pitchFamily="34" charset="0"/>
              </a:rPr>
              <a:t>de </a:t>
            </a:r>
            <a:r>
              <a:rPr lang="es-ES" sz="1400" b="1" dirty="0" smtClean="0">
                <a:solidFill>
                  <a:srgbClr val="000099"/>
                </a:solidFill>
                <a:latin typeface="Arial Black" pitchFamily="34" charset="0"/>
              </a:rPr>
              <a:t>escaneo</a:t>
            </a:r>
          </a:p>
          <a:p>
            <a:pPr lvl="0"/>
            <a:endPara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 algn="ctr">
              <a:buNone/>
            </a:pPr>
            <a:r>
              <a:rPr lang="es-E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ELECTRICIDAD Y ELECTRONICA DEL AUTOMOTOR II- 6°AÑO</a:t>
            </a:r>
          </a:p>
          <a:p>
            <a:pPr marL="0" indent="0" algn="ctr">
              <a:buNone/>
            </a:pPr>
            <a:endParaRPr lang="es-E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s-ES" sz="1400" b="1" dirty="0" smtClean="0">
                <a:solidFill>
                  <a:srgbClr val="000099"/>
                </a:solidFill>
                <a:latin typeface="Arial Black" pitchFamily="34" charset="0"/>
              </a:rPr>
              <a:t>Caracterización del  Scanner incluyendo la INTERPRETACIÓN del flujo de datos y la combinación scanner – osciloscopio</a:t>
            </a:r>
          </a:p>
          <a:p>
            <a:pPr lvl="0"/>
            <a:endParaRPr lang="es-AR" sz="14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es-ES" sz="1400" b="1" dirty="0" smtClean="0">
                <a:solidFill>
                  <a:srgbClr val="000099"/>
                </a:solidFill>
                <a:latin typeface="Arial Black" pitchFamily="34" charset="0"/>
              </a:rPr>
              <a:t>Identificación de técnicas de diagnóstico en motores</a:t>
            </a:r>
            <a:endParaRPr lang="es-AR" sz="14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6" name="5 Imagen" descr="TAPA AUTOMOTRIZ copy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56250" t="52986" b="32431"/>
          <a:stretch>
            <a:fillRect/>
          </a:stretch>
        </p:blipFill>
        <p:spPr>
          <a:xfrm>
            <a:off x="6219349" y="5786454"/>
            <a:ext cx="3686651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6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21289" t="12187" r="42383" b="6250"/>
          <a:stretch>
            <a:fillRect/>
          </a:stretch>
        </p:blipFill>
        <p:spPr bwMode="auto">
          <a:xfrm>
            <a:off x="3912142" y="299621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brir llave 2"/>
          <p:cNvSpPr/>
          <p:nvPr/>
        </p:nvSpPr>
        <p:spPr>
          <a:xfrm>
            <a:off x="4238621" y="857231"/>
            <a:ext cx="285751" cy="2000265"/>
          </a:xfrm>
          <a:prstGeom prst="leftBrace">
            <a:avLst>
              <a:gd name="adj1" fmla="val 24587"/>
              <a:gd name="adj2" fmla="val 50000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809596" y="1500174"/>
            <a:ext cx="293477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C00000"/>
                </a:solidFill>
              </a:rPr>
              <a:t>CARACTERIZACIÓN</a:t>
            </a:r>
            <a:endParaRPr lang="es-AR" sz="2800" dirty="0">
              <a:solidFill>
                <a:srgbClr val="C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112601" y="4497628"/>
            <a:ext cx="11701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7977336" y="5949280"/>
            <a:ext cx="369291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>
                <a:solidFill>
                  <a:schemeClr val="bg1"/>
                </a:solidFill>
              </a:rPr>
              <a:t>246</a:t>
            </a:r>
            <a:endParaRPr lang="es-A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69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1523976" y="714356"/>
            <a:ext cx="3023995" cy="11878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ESTUDIO DEL ESPACIO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112601" y="4497628"/>
            <a:ext cx="23402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7977336" y="5949280"/>
            <a:ext cx="369291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>
                <a:solidFill>
                  <a:schemeClr val="bg1"/>
                </a:solidFill>
              </a:rPr>
              <a:t>246</a:t>
            </a:r>
            <a:endParaRPr lang="es-A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947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452406" y="1105602"/>
            <a:ext cx="4133153" cy="128133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EXPLICITA LAS VINCULACIONES CON OTROS ESPACIOS DEL CURRICULUM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977336" y="5949280"/>
            <a:ext cx="369291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>
                <a:solidFill>
                  <a:schemeClr val="bg1"/>
                </a:solidFill>
              </a:rPr>
              <a:t>246</a:t>
            </a:r>
            <a:endParaRPr lang="es-AR" sz="8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112601" y="4497628"/>
            <a:ext cx="11701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3760331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1078" t="1069" r="1078" b="-1069"/>
          <a:stretch/>
        </p:blipFill>
        <p:spPr>
          <a:xfrm>
            <a:off x="2220101" y="89620"/>
            <a:ext cx="4935175" cy="667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Elipse"/>
          <p:cNvSpPr/>
          <p:nvPr/>
        </p:nvSpPr>
        <p:spPr>
          <a:xfrm>
            <a:off x="2178825" y="285728"/>
            <a:ext cx="3059927" cy="50405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Elipse"/>
          <p:cNvSpPr/>
          <p:nvPr/>
        </p:nvSpPr>
        <p:spPr>
          <a:xfrm>
            <a:off x="6609184" y="5929330"/>
            <a:ext cx="546092" cy="72008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921250" y="3201484"/>
            <a:ext cx="23402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547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1500377" y="1857364"/>
            <a:ext cx="3023995" cy="118786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ORIENTACIONES DIDÁCTICAS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112601" y="4497628"/>
            <a:ext cx="23402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7977336" y="5949280"/>
            <a:ext cx="369291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>
                <a:solidFill>
                  <a:schemeClr val="bg1"/>
                </a:solidFill>
              </a:rPr>
              <a:t>246</a:t>
            </a:r>
            <a:endParaRPr lang="es-A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100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1523976" y="2857496"/>
            <a:ext cx="3023995" cy="11878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112601" y="4497628"/>
            <a:ext cx="23402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7977336" y="5949280"/>
            <a:ext cx="369291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/>
              <a:t>2</a:t>
            </a:r>
            <a:r>
              <a:rPr lang="es-AR" sz="800" dirty="0" smtClean="0">
                <a:solidFill>
                  <a:schemeClr val="bg1"/>
                </a:solidFill>
              </a:rPr>
              <a:t>46</a:t>
            </a:r>
            <a:endParaRPr lang="es-A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2199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1738290" y="3357562"/>
            <a:ext cx="3023995" cy="118786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112601" y="4497628"/>
            <a:ext cx="23402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7977336" y="5949280"/>
            <a:ext cx="369291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/>
              <a:t>2</a:t>
            </a:r>
            <a:r>
              <a:rPr lang="es-AR" sz="800" dirty="0" smtClean="0">
                <a:solidFill>
                  <a:schemeClr val="bg1"/>
                </a:solidFill>
              </a:rPr>
              <a:t>46</a:t>
            </a:r>
            <a:endParaRPr lang="es-A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816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2187" r="42383" b="6250"/>
          <a:stretch>
            <a:fillRect/>
          </a:stretch>
        </p:blipFill>
        <p:spPr bwMode="auto">
          <a:xfrm>
            <a:off x="395286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echa derecha 6"/>
          <p:cNvSpPr/>
          <p:nvPr/>
        </p:nvSpPr>
        <p:spPr>
          <a:xfrm>
            <a:off x="2792947" y="3941397"/>
            <a:ext cx="3023995" cy="118786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APRENDIZAJES ESPECÍFICOS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112601" y="4497628"/>
            <a:ext cx="23402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7977336" y="5949280"/>
            <a:ext cx="369291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/>
              <a:t>2</a:t>
            </a:r>
            <a:r>
              <a:rPr lang="es-AR" sz="800" dirty="0" smtClean="0">
                <a:solidFill>
                  <a:schemeClr val="bg1"/>
                </a:solidFill>
              </a:rPr>
              <a:t>46</a:t>
            </a:r>
            <a:endParaRPr lang="es-A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111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4" y="0"/>
            <a:ext cx="9938594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0703" t="12187" r="42383" b="6250"/>
          <a:stretch>
            <a:fillRect/>
          </a:stretch>
        </p:blipFill>
        <p:spPr bwMode="auto">
          <a:xfrm>
            <a:off x="2738422" y="357166"/>
            <a:ext cx="45005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3298727" y="621691"/>
            <a:ext cx="2725843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6897216" y="4581128"/>
            <a:ext cx="23402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6876448" y="6020442"/>
            <a:ext cx="369291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/>
              <a:t>313</a:t>
            </a:r>
            <a:endParaRPr lang="es-A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05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4738686" y="2071678"/>
            <a:ext cx="1916920" cy="987990"/>
          </a:xfrm>
          <a:prstGeom prst="roundRect">
            <a:avLst/>
          </a:prstGeom>
          <a:solidFill>
            <a:srgbClr val="3399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</a:rPr>
              <a:t>PRÁCTICAS PROFESIONALIZANTES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393138" y="2071678"/>
            <a:ext cx="1916920" cy="98799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tx1"/>
                </a:solidFill>
              </a:rPr>
              <a:t>PRÁCTICAS PROFESIONALIZANTES</a:t>
            </a:r>
            <a:endParaRPr lang="es-AR" sz="12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896776" y="1500174"/>
            <a:ext cx="134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</a:t>
            </a:r>
            <a:endParaRPr lang="es-A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024438" y="1500174"/>
            <a:ext cx="134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  <a:endParaRPr lang="es-A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095480" y="428604"/>
            <a:ext cx="5072098" cy="71438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PRÁCTICAS PROFESIONALIZANTES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1381100" y="4500570"/>
            <a:ext cx="7043693" cy="17007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Poner en práctica saberes profesionales significativos relacionados a procesos socio-productivos, vinculados al trabajo.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4" y="0"/>
            <a:ext cx="9938594" cy="68580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4009694" y="1643050"/>
            <a:ext cx="1833000" cy="485778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7357" y="1643050"/>
            <a:ext cx="1833000" cy="4857784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36524" y="1643050"/>
            <a:ext cx="1833000" cy="48577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921" y="1857389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700" dirty="0" smtClean="0">
                <a:latin typeface="Arial Black" pitchFamily="34" charset="0"/>
              </a:rPr>
              <a:t>1°.2° AÑO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66918" y="1928827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3° AÑO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179088" y="1928827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4° AÑO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7956644" y="1643050"/>
            <a:ext cx="1833000" cy="4857784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063258" y="2000265"/>
            <a:ext cx="16106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6° AÑO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963380" y="1847864"/>
            <a:ext cx="1470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4° AÑO</a:t>
            </a:r>
          </a:p>
          <a:p>
            <a:pPr algn="ctr"/>
            <a:r>
              <a:rPr lang="es-AR" sz="1700" dirty="0" smtClean="0">
                <a:solidFill>
                  <a:srgbClr val="C00000"/>
                </a:solidFill>
                <a:latin typeface="Arial Black" pitchFamily="34" charset="0"/>
              </a:rPr>
              <a:t>MUEBLES</a:t>
            </a:r>
            <a:endParaRPr lang="es-AR" sz="1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983473" y="1643050"/>
            <a:ext cx="1833000" cy="48577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128480" y="2000265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700" dirty="0" smtClean="0">
                <a:latin typeface="Arial Black" pitchFamily="34" charset="0"/>
              </a:rPr>
              <a:t>5° AÑO</a:t>
            </a:r>
          </a:p>
        </p:txBody>
      </p:sp>
      <p:graphicFrame>
        <p:nvGraphicFramePr>
          <p:cNvPr id="31" name="30 Diagrama"/>
          <p:cNvGraphicFramePr/>
          <p:nvPr/>
        </p:nvGraphicFramePr>
        <p:xfrm>
          <a:off x="541703" y="2214554"/>
          <a:ext cx="8667811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-309599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42" name="41 Rectángulo"/>
          <p:cNvSpPr/>
          <p:nvPr/>
        </p:nvSpPr>
        <p:spPr>
          <a:xfrm rot="20799636">
            <a:off x="4541241" y="2880070"/>
            <a:ext cx="3399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Autonomía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095480" y="428604"/>
            <a:ext cx="5072098" cy="71438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PRÁCTICAS PROFESIONALIZANTES</a:t>
            </a:r>
            <a:endParaRPr lang="es-A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095480" y="1500174"/>
          <a:ext cx="535785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2095480" y="428604"/>
            <a:ext cx="5072098" cy="71438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PRÁCTICAS PROFESIONALIZANTES</a:t>
            </a:r>
            <a:endParaRPr lang="es-A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541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146141909"/>
              </p:ext>
            </p:extLst>
          </p:nvPr>
        </p:nvGraphicFramePr>
        <p:xfrm>
          <a:off x="452406" y="1142999"/>
          <a:ext cx="8218884" cy="571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2095480" y="428604"/>
            <a:ext cx="5072098" cy="714380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PRÁCTICAS PROFESIONALIZANTES</a:t>
            </a:r>
            <a:endParaRPr lang="es-A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30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480" y="1214422"/>
            <a:ext cx="6143668" cy="412567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273581" y="5379430"/>
            <a:ext cx="107314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Multidisciplinar</a:t>
            </a:r>
            <a:endParaRPr lang="es-A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576" y="908720"/>
            <a:ext cx="8186933" cy="507322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5148" y="887729"/>
            <a:ext cx="5237787" cy="1143000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ENCUADRE GENERAL</a:t>
            </a:r>
            <a:endParaRPr lang="es-A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30576" y="1844824"/>
            <a:ext cx="85809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/>
              <a:t>La Política Educativa Nacional y Provincial           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 smtClean="0"/>
              <a:t>Concepciones Pedagógicas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Currículum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Conocimiento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Enseñanza y trabajo docente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Aprendizaje y sujeto que aprende</a:t>
            </a:r>
          </a:p>
          <a:p>
            <a:pPr marL="1978025" lvl="1" indent="-457200">
              <a:buFontTx/>
              <a:buChar char="-"/>
            </a:pPr>
            <a:r>
              <a:rPr lang="es-AR" sz="2800" dirty="0" smtClean="0"/>
              <a:t>Evaluación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 smtClean="0"/>
              <a:t>Estructura de la Educación Secundaria Técnico Profesional</a:t>
            </a:r>
            <a:endParaRPr lang="es-AR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67127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2406" y="1428736"/>
            <a:ext cx="8915400" cy="4954555"/>
          </a:xfrm>
        </p:spPr>
        <p:txBody>
          <a:bodyPr>
            <a:normAutofit/>
          </a:bodyPr>
          <a:lstStyle/>
          <a:p>
            <a:pPr marL="72000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AR" sz="1400" dirty="0" smtClean="0">
                <a:latin typeface="Arial Black" pitchFamily="34" charset="0"/>
              </a:rPr>
              <a:t>CONOCIMIENTO E INTEGRACION DE LOS </a:t>
            </a:r>
            <a:r>
              <a:rPr lang="es-AR" sz="1400" dirty="0" smtClean="0">
                <a:solidFill>
                  <a:srgbClr val="0033CC"/>
                </a:solidFill>
                <a:latin typeface="Arial Black" pitchFamily="34" charset="0"/>
              </a:rPr>
              <a:t>AMBITOS LABORALES</a:t>
            </a:r>
          </a:p>
          <a:p>
            <a:pPr marL="72000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AR" sz="1400" dirty="0" smtClean="0">
              <a:latin typeface="Arial Black" pitchFamily="34" charset="0"/>
            </a:endParaRPr>
          </a:p>
          <a:p>
            <a:pPr marL="72000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AR" sz="1400" dirty="0" smtClean="0">
                <a:latin typeface="Arial Black" pitchFamily="34" charset="0"/>
              </a:rPr>
              <a:t>TAREAS Y ACTIVIDADES PROPIAS DE LA ESPECIALIDAD AUTOMOTRIZ ABIERTA A LA</a:t>
            </a:r>
            <a:r>
              <a:rPr lang="es-AR" sz="14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s-AR" sz="1400" dirty="0" smtClean="0">
                <a:solidFill>
                  <a:srgbClr val="0033CC"/>
                </a:solidFill>
                <a:latin typeface="Arial Black" pitchFamily="34" charset="0"/>
              </a:rPr>
              <a:t>COMUNIDAD </a:t>
            </a:r>
            <a:r>
              <a:rPr lang="es-AR" sz="1400" dirty="0" smtClean="0">
                <a:latin typeface="Arial Black" pitchFamily="34" charset="0"/>
              </a:rPr>
              <a:t>Y A LAS ORGANIZACIONES PRODUCTIVAS DEL MEDIO.</a:t>
            </a:r>
          </a:p>
          <a:p>
            <a:pPr marL="72000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AR" sz="1400" dirty="0" smtClean="0">
              <a:latin typeface="Arial Black" pitchFamily="34" charset="0"/>
            </a:endParaRPr>
          </a:p>
          <a:p>
            <a:pPr marL="72000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AR" sz="1400" dirty="0" smtClean="0">
                <a:latin typeface="Arial Black" pitchFamily="34" charset="0"/>
              </a:rPr>
              <a:t>DISEÑAR Y APLICAR  </a:t>
            </a:r>
            <a:r>
              <a:rPr lang="es-AR" sz="1400" dirty="0" smtClean="0">
                <a:solidFill>
                  <a:srgbClr val="0033CC"/>
                </a:solidFill>
                <a:latin typeface="Arial Black" pitchFamily="34" charset="0"/>
              </a:rPr>
              <a:t>SISTEMAS DE GESTIÓN DE CALIDAD</a:t>
            </a:r>
            <a:r>
              <a:rPr lang="es-AR" sz="1400" dirty="0" smtClean="0">
                <a:latin typeface="Arial Black" pitchFamily="34" charset="0"/>
              </a:rPr>
              <a:t>,  SUS   HERRAMIENTAS Y METODOLOGIAS</a:t>
            </a:r>
          </a:p>
          <a:p>
            <a:pPr marL="72000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AR" sz="1400" dirty="0" smtClean="0">
              <a:latin typeface="Arial Black" pitchFamily="34" charset="0"/>
            </a:endParaRPr>
          </a:p>
          <a:p>
            <a:pPr marL="720000" lvl="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Arial Black" pitchFamily="34" charset="0"/>
              </a:rPr>
              <a:t>ELABORAR PROYECTOS Y PROPUESTAS ASOCIADAS A  </a:t>
            </a:r>
            <a:r>
              <a:rPr lang="es-ES" sz="1400" dirty="0" smtClean="0">
                <a:solidFill>
                  <a:srgbClr val="0033CC"/>
                </a:solidFill>
                <a:latin typeface="Arial Black" pitchFamily="34" charset="0"/>
              </a:rPr>
              <a:t>MICROEMPRENDIMIENTOS</a:t>
            </a:r>
            <a:r>
              <a:rPr lang="es-ES" sz="1400" dirty="0" smtClean="0">
                <a:latin typeface="Arial Black" pitchFamily="34" charset="0"/>
              </a:rPr>
              <a:t>,  DISEÑO DE AUTOPARTES Y COMPONENTES AUTOMOTRICES</a:t>
            </a:r>
          </a:p>
          <a:p>
            <a:pPr marL="720000" lvl="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sz="1400" dirty="0" smtClean="0">
              <a:latin typeface="Arial Black" pitchFamily="34" charset="0"/>
            </a:endParaRPr>
          </a:p>
          <a:p>
            <a:pPr marL="720000" lvl="0" indent="-3600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rgbClr val="0033CC"/>
                </a:solidFill>
                <a:latin typeface="Arial Black" pitchFamily="34" charset="0"/>
              </a:rPr>
              <a:t>DIFUNDIR</a:t>
            </a:r>
            <a:r>
              <a:rPr lang="es-ES" sz="14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s-ES" sz="1400" dirty="0" smtClean="0">
                <a:latin typeface="Arial Black" pitchFamily="34" charset="0"/>
              </a:rPr>
              <a:t>LOS CONOCIMIENTOS TEORICO PRACTICOS  ADQUIRIDOS A TRAVES DE  CURSOS, SEMINARIOS</a:t>
            </a:r>
            <a:endParaRPr lang="es-AR" sz="1400" dirty="0" smtClean="0">
              <a:latin typeface="Arial Black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AR" sz="1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 EN ACCION DE LA PP:   EL SECTOR  AUTOMOTRIZ</a:t>
            </a:r>
            <a:endParaRPr lang="es-A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TAPA AUTOMOTRIZ copy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6250" t="52986" b="32431"/>
          <a:stretch>
            <a:fillRect/>
          </a:stretch>
        </p:blipFill>
        <p:spPr>
          <a:xfrm>
            <a:off x="6219349" y="5786454"/>
            <a:ext cx="3686651" cy="857256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809596" y="1428736"/>
            <a:ext cx="285752" cy="285752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809596" y="2071678"/>
            <a:ext cx="285752" cy="285752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809596" y="2928934"/>
            <a:ext cx="285752" cy="285752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809596" y="3786190"/>
            <a:ext cx="285752" cy="285752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809596" y="4857760"/>
            <a:ext cx="285752" cy="285752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715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96486" y="1071546"/>
            <a:ext cx="8846618" cy="5000660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93875" indent="0">
              <a:lnSpc>
                <a:spcPct val="100000"/>
              </a:lnSpc>
              <a:buNone/>
            </a:pPr>
            <a:endParaRPr lang="es-A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A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AUTÓNOMO </a:t>
            </a: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MICROEMPRENDIMIENTOS </a:t>
            </a: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5 Imagen" descr="grup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1166" y="3000372"/>
            <a:ext cx="6358386" cy="329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289" t="11250" r="42383" b="6250"/>
          <a:stretch>
            <a:fillRect/>
          </a:stretch>
        </p:blipFill>
        <p:spPr bwMode="auto">
          <a:xfrm>
            <a:off x="2452670" y="255770"/>
            <a:ext cx="4500594" cy="638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e 4"/>
          <p:cNvSpPr/>
          <p:nvPr/>
        </p:nvSpPr>
        <p:spPr>
          <a:xfrm>
            <a:off x="2738422" y="642918"/>
            <a:ext cx="2582967" cy="52129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968" y="3714752"/>
            <a:ext cx="4972472" cy="1922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2452670" y="6057292"/>
            <a:ext cx="414534" cy="3240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/>
              <a:t>317</a:t>
            </a:r>
            <a:endParaRPr lang="es-A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05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BIBLIOGRAFÍA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54" y="1430500"/>
            <a:ext cx="3119468" cy="464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5839" y="1430685"/>
            <a:ext cx="2908255" cy="464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69571" y="5661248"/>
            <a:ext cx="390941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>
                <a:solidFill>
                  <a:schemeClr val="bg1"/>
                </a:solidFill>
              </a:rPr>
              <a:t>345</a:t>
            </a:r>
            <a:endParaRPr lang="es-AR" sz="8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65839" y="5634249"/>
            <a:ext cx="390941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 smtClean="0">
                <a:solidFill>
                  <a:schemeClr val="bg1"/>
                </a:solidFill>
              </a:rPr>
              <a:t>349</a:t>
            </a:r>
            <a:endParaRPr lang="es-AR" sz="800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65839" y="3645025"/>
            <a:ext cx="119009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246032" y="3629001"/>
            <a:ext cx="119009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2" t="2652" r="30578" b="3695"/>
          <a:stretch/>
        </p:blipFill>
        <p:spPr bwMode="auto">
          <a:xfrm>
            <a:off x="6515770" y="1430685"/>
            <a:ext cx="3265835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624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APA AUTOMOTRIZ copy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r="55573"/>
          <a:stretch>
            <a:fillRect/>
          </a:stretch>
        </p:blipFill>
        <p:spPr>
          <a:xfrm>
            <a:off x="3224808" y="764704"/>
            <a:ext cx="3366859" cy="487983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66918" y="5929330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¡¡¡ MUCHAS GRACIAS !!!</a:t>
            </a:r>
            <a:endParaRPr lang="es-A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lum bright="-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595" y="0"/>
            <a:ext cx="9938596" cy="6858000"/>
          </a:xfrm>
          <a:prstGeom prst="rect">
            <a:avLst/>
          </a:prstGeom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7764" y="-20963"/>
            <a:ext cx="5314061" cy="687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ipse 4"/>
          <p:cNvSpPr/>
          <p:nvPr/>
        </p:nvSpPr>
        <p:spPr>
          <a:xfrm>
            <a:off x="3158801" y="4719920"/>
            <a:ext cx="2218961" cy="96303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549429" y="3237182"/>
            <a:ext cx="23402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548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2538" y="1142984"/>
            <a:ext cx="4929196" cy="1056815"/>
          </a:xfrm>
        </p:spPr>
        <p:txBody>
          <a:bodyPr/>
          <a:lstStyle/>
          <a:p>
            <a:r>
              <a:rPr lang="es-A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general</a:t>
            </a:r>
            <a:endParaRPr lang="es-A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8584" y="2382578"/>
            <a:ext cx="7722858" cy="3332438"/>
          </a:xfrm>
          <a:noFill/>
        </p:spPr>
        <p:txBody>
          <a:bodyPr>
            <a:noAutofit/>
          </a:bodyPr>
          <a:lstStyle/>
          <a:p>
            <a:pPr marL="379476" indent="-342900" algn="l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tx1"/>
                </a:solidFill>
              </a:rPr>
              <a:t>Es común a todos los estudiantes del nivel secundario</a:t>
            </a:r>
            <a:r>
              <a:rPr lang="es-AR" b="1" dirty="0" smtClean="0">
                <a:solidFill>
                  <a:schemeClr val="tx1"/>
                </a:solidFill>
              </a:rPr>
              <a:t>.</a:t>
            </a:r>
            <a:endParaRPr lang="es-AR" b="1" dirty="0" smtClean="0">
              <a:solidFill>
                <a:schemeClr val="tx1"/>
              </a:solidFill>
            </a:endParaRPr>
          </a:p>
          <a:p>
            <a:pPr marL="379476" indent="-342900" algn="l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tx1"/>
                </a:solidFill>
              </a:rPr>
              <a:t>Participación activa, reflexiva y crítica de  la  vida  social,  política,  cultural y  económica.  </a:t>
            </a:r>
          </a:p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tx1"/>
                </a:solidFill>
              </a:rPr>
              <a:t>Carácter propedéutico</a:t>
            </a:r>
            <a:r>
              <a:rPr lang="es-AR" sz="28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6903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1166" y="1071546"/>
            <a:ext cx="7143154" cy="1056815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Científico Tecnológica</a:t>
            </a:r>
            <a:endParaRPr lang="es-A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8670" y="2564905"/>
            <a:ext cx="6821982" cy="3078673"/>
          </a:xfr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Otorga la fundamentación científica y los aspectos tecnológicos imprescindibles para el campo técnico profesional</a:t>
            </a:r>
            <a:r>
              <a:rPr lang="es-AR" sz="2400" b="1" dirty="0" smtClean="0">
                <a:solidFill>
                  <a:schemeClr val="bg1"/>
                </a:solidFill>
              </a:rPr>
              <a:t>.</a:t>
            </a:r>
          </a:p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rgbClr val="00B0F0"/>
                </a:solidFill>
              </a:rPr>
              <a:t>FORMACIÓN DE CRITERIO TÉCNICO</a:t>
            </a:r>
          </a:p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</a:rPr>
              <a:t> </a:t>
            </a:r>
            <a:r>
              <a:rPr lang="es-AR" sz="2400" b="1" i="1" dirty="0" smtClean="0">
                <a:solidFill>
                  <a:schemeClr val="bg1"/>
                </a:solidFill>
              </a:rPr>
              <a:t>Extensión </a:t>
            </a:r>
            <a:r>
              <a:rPr lang="es-AR" sz="2400" b="1" i="1" dirty="0" smtClean="0">
                <a:solidFill>
                  <a:schemeClr val="bg1"/>
                </a:solidFill>
              </a:rPr>
              <a:t>mínima total de 1700 horas reloj. </a:t>
            </a:r>
            <a:endParaRPr lang="es-AR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70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595" y="0"/>
            <a:ext cx="99385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596" y="1122365"/>
            <a:ext cx="7143154" cy="1056815"/>
          </a:xfrm>
        </p:spPr>
        <p:txBody>
          <a:bodyPr>
            <a:normAutofit/>
          </a:bodyPr>
          <a:lstStyle/>
          <a:p>
            <a:pPr algn="ctr"/>
            <a:r>
              <a:rPr lang="es-A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Técnica Específica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76" y="2643182"/>
            <a:ext cx="7143154" cy="286005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Saberes propios del campo profesional</a:t>
            </a:r>
          </a:p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Contextualización </a:t>
            </a:r>
          </a:p>
          <a:p>
            <a:pPr marL="379476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de la actividad del </a:t>
            </a:r>
            <a:r>
              <a:rPr lang="es-A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técnico</a:t>
            </a:r>
            <a:endParaRPr lang="es-AR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9476" indent="-342900" algn="l">
              <a:lnSpc>
                <a:spcPct val="150000"/>
              </a:lnSpc>
            </a:pPr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Extensión mínima total de 2000 horas reloj. </a:t>
            </a:r>
            <a:endParaRPr lang="es-A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65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" y="27384"/>
            <a:ext cx="99385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6506" y="984454"/>
            <a:ext cx="8865870" cy="1051560"/>
          </a:xfrm>
        </p:spPr>
        <p:txBody>
          <a:bodyPr/>
          <a:lstStyle/>
          <a:p>
            <a:r>
              <a:rPr lang="es-A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Prácticas </a:t>
            </a:r>
            <a:r>
              <a:rPr lang="es-AR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Profesionalizantes</a:t>
            </a:r>
            <a:endParaRPr lang="es-A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5348" y="2433734"/>
            <a:ext cx="7479669" cy="292409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Involucra estrategias y actividades formativas tendientes a lograr </a:t>
            </a:r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autonomía</a:t>
            </a: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oportunidades de ejercer las habilitaciones correspondientes con el perfil profesional.</a:t>
            </a:r>
          </a:p>
          <a:p>
            <a:endPara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Extensión mínima total de 200 horas reloj. </a:t>
            </a:r>
            <a:endParaRPr lang="es-A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318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990</Words>
  <Application>Microsoft Office PowerPoint</Application>
  <PresentationFormat>A4 (210 x 297 mm)</PresentationFormat>
  <Paragraphs>237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Diapositiva 1</vt:lpstr>
      <vt:lpstr>Diapositiva 2</vt:lpstr>
      <vt:lpstr>Diapositiva 3</vt:lpstr>
      <vt:lpstr>ENCUADRE GENERAL</vt:lpstr>
      <vt:lpstr>Diapositiva 5</vt:lpstr>
      <vt:lpstr>Formación general</vt:lpstr>
      <vt:lpstr>Formación Científico Tecnológica</vt:lpstr>
      <vt:lpstr>Formación Técnica Específica</vt:lpstr>
      <vt:lpstr>Prácticas Profesionalizantes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ARTICULACIONES INNOVADORAS EN LOS ESPACIOS CURRICULARES   EJEMPLO DE ARTICULACIÓN VERTICAL DE  4° AÑO   </vt:lpstr>
      <vt:lpstr>ARTICULACIONES INNOVADORAS EN LOS ESPACIOS CURRICULARES   EJEMPLO DE ARTICULACIÓN VERTICAL DE  5° AÑO   </vt:lpstr>
      <vt:lpstr> ARTICULACIÓN  HORIZONTALES DE   ELECTROTECNIA  - ELECTRICIDAD - ELECTRONICA   EJEMPLOS: 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SABERES EN ACCION DE LA PP:   EL SECTOR  AUTOMOTRIZ</vt:lpstr>
      <vt:lpstr>Diapositiva 41</vt:lpstr>
      <vt:lpstr>Diapositiva 42</vt:lpstr>
      <vt:lpstr>BIBLIOGRAFÍA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</dc:creator>
  <cp:lastModifiedBy>Alumno</cp:lastModifiedBy>
  <cp:revision>110</cp:revision>
  <dcterms:created xsi:type="dcterms:W3CDTF">2015-10-27T15:58:33Z</dcterms:created>
  <dcterms:modified xsi:type="dcterms:W3CDTF">2015-11-12T13:51:13Z</dcterms:modified>
</cp:coreProperties>
</file>